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43"/>
  </p:notesMasterIdLst>
  <p:sldIdLst>
    <p:sldId id="256" r:id="rId5"/>
    <p:sldId id="297" r:id="rId6"/>
    <p:sldId id="257" r:id="rId7"/>
    <p:sldId id="258" r:id="rId8"/>
    <p:sldId id="302" r:id="rId9"/>
    <p:sldId id="264" r:id="rId10"/>
    <p:sldId id="278" r:id="rId11"/>
    <p:sldId id="300" r:id="rId12"/>
    <p:sldId id="265" r:id="rId13"/>
    <p:sldId id="266" r:id="rId14"/>
    <p:sldId id="267" r:id="rId15"/>
    <p:sldId id="268" r:id="rId16"/>
    <p:sldId id="269" r:id="rId17"/>
    <p:sldId id="271" r:id="rId18"/>
    <p:sldId id="282" r:id="rId19"/>
    <p:sldId id="281" r:id="rId20"/>
    <p:sldId id="272" r:id="rId21"/>
    <p:sldId id="273" r:id="rId22"/>
    <p:sldId id="274" r:id="rId23"/>
    <p:sldId id="284" r:id="rId24"/>
    <p:sldId id="299" r:id="rId25"/>
    <p:sldId id="275" r:id="rId26"/>
    <p:sldId id="286" r:id="rId27"/>
    <p:sldId id="295" r:id="rId28"/>
    <p:sldId id="298" r:id="rId29"/>
    <p:sldId id="287" r:id="rId30"/>
    <p:sldId id="288" r:id="rId31"/>
    <p:sldId id="306" r:id="rId32"/>
    <p:sldId id="307" r:id="rId33"/>
    <p:sldId id="283" r:id="rId34"/>
    <p:sldId id="290" r:id="rId35"/>
    <p:sldId id="291" r:id="rId36"/>
    <p:sldId id="293" r:id="rId37"/>
    <p:sldId id="305" r:id="rId38"/>
    <p:sldId id="303" r:id="rId39"/>
    <p:sldId id="294" r:id="rId40"/>
    <p:sldId id="304" r:id="rId41"/>
    <p:sldId id="280"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D569C9-860D-42BA-85D2-4946A6147BB7}" v="257" dt="2020-06-06T08:31:24.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varScale="1">
        <p:scale>
          <a:sx n="68" d="100"/>
          <a:sy n="68" d="100"/>
        </p:scale>
        <p:origin x="5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XITHA K" userId="d6ce5aed-d80c-472e-9560-e855552b5593" providerId="ADAL" clId="{E9D569C9-860D-42BA-85D2-4946A6147BB7}"/>
    <pc:docChg chg="undo custSel addSld modSld">
      <pc:chgData name="DIXITHA K" userId="d6ce5aed-d80c-472e-9560-e855552b5593" providerId="ADAL" clId="{E9D569C9-860D-42BA-85D2-4946A6147BB7}" dt="2020-06-06T08:37:01.178" v="563" actId="113"/>
      <pc:docMkLst>
        <pc:docMk/>
      </pc:docMkLst>
      <pc:sldChg chg="modSp mod">
        <pc:chgData name="DIXITHA K" userId="d6ce5aed-d80c-472e-9560-e855552b5593" providerId="ADAL" clId="{E9D569C9-860D-42BA-85D2-4946A6147BB7}" dt="2020-06-06T08:36:15.501" v="561" actId="14100"/>
        <pc:sldMkLst>
          <pc:docMk/>
          <pc:sldMk cId="0" sldId="256"/>
        </pc:sldMkLst>
        <pc:spChg chg="mod">
          <ac:chgData name="DIXITHA K" userId="d6ce5aed-d80c-472e-9560-e855552b5593" providerId="ADAL" clId="{E9D569C9-860D-42BA-85D2-4946A6147BB7}" dt="2020-06-06T08:36:03.783" v="559" actId="14100"/>
          <ac:spMkLst>
            <pc:docMk/>
            <pc:sldMk cId="0" sldId="256"/>
            <ac:spMk id="92" creationId="{00000000-0000-0000-0000-000000000000}"/>
          </ac:spMkLst>
        </pc:spChg>
        <pc:spChg chg="mod">
          <ac:chgData name="DIXITHA K" userId="d6ce5aed-d80c-472e-9560-e855552b5593" providerId="ADAL" clId="{E9D569C9-860D-42BA-85D2-4946A6147BB7}" dt="2020-06-06T08:35:28.393" v="554" actId="14100"/>
          <ac:spMkLst>
            <pc:docMk/>
            <pc:sldMk cId="0" sldId="256"/>
            <ac:spMk id="93" creationId="{00000000-0000-0000-0000-000000000000}"/>
          </ac:spMkLst>
        </pc:spChg>
        <pc:spChg chg="mod">
          <ac:chgData name="DIXITHA K" userId="d6ce5aed-d80c-472e-9560-e855552b5593" providerId="ADAL" clId="{E9D569C9-860D-42BA-85D2-4946A6147BB7}" dt="2020-06-06T08:36:15.501" v="561" actId="14100"/>
          <ac:spMkLst>
            <pc:docMk/>
            <pc:sldMk cId="0" sldId="256"/>
            <ac:spMk id="94" creationId="{00000000-0000-0000-0000-000000000000}"/>
          </ac:spMkLst>
        </pc:spChg>
        <pc:spChg chg="mod">
          <ac:chgData name="DIXITHA K" userId="d6ce5aed-d80c-472e-9560-e855552b5593" providerId="ADAL" clId="{E9D569C9-860D-42BA-85D2-4946A6147BB7}" dt="2020-06-06T08:35:10.428" v="550" actId="14100"/>
          <ac:spMkLst>
            <pc:docMk/>
            <pc:sldMk cId="0" sldId="256"/>
            <ac:spMk id="96" creationId="{00000000-0000-0000-0000-000000000000}"/>
          </ac:spMkLst>
        </pc:spChg>
        <pc:cxnChg chg="mod">
          <ac:chgData name="DIXITHA K" userId="d6ce5aed-d80c-472e-9560-e855552b5593" providerId="ADAL" clId="{E9D569C9-860D-42BA-85D2-4946A6147BB7}" dt="2020-06-06T08:36:08.577" v="560" actId="14100"/>
          <ac:cxnSpMkLst>
            <pc:docMk/>
            <pc:sldMk cId="0" sldId="256"/>
            <ac:cxnSpMk id="95" creationId="{00000000-0000-0000-0000-000000000000}"/>
          </ac:cxnSpMkLst>
        </pc:cxnChg>
      </pc:sldChg>
      <pc:sldChg chg="modSp mod">
        <pc:chgData name="DIXITHA K" userId="d6ce5aed-d80c-472e-9560-e855552b5593" providerId="ADAL" clId="{E9D569C9-860D-42BA-85D2-4946A6147BB7}" dt="2020-06-06T08:13:14.723" v="0" actId="20577"/>
        <pc:sldMkLst>
          <pc:docMk/>
          <pc:sldMk cId="0" sldId="264"/>
        </pc:sldMkLst>
        <pc:spChg chg="mod">
          <ac:chgData name="DIXITHA K" userId="d6ce5aed-d80c-472e-9560-e855552b5593" providerId="ADAL" clId="{E9D569C9-860D-42BA-85D2-4946A6147BB7}" dt="2020-06-06T08:13:14.723" v="0" actId="20577"/>
          <ac:spMkLst>
            <pc:docMk/>
            <pc:sldMk cId="0" sldId="264"/>
            <ac:spMk id="151" creationId="{00000000-0000-0000-0000-000000000000}"/>
          </ac:spMkLst>
        </pc:spChg>
      </pc:sldChg>
      <pc:sldChg chg="modSp mod modClrScheme chgLayout">
        <pc:chgData name="DIXITHA K" userId="d6ce5aed-d80c-472e-9560-e855552b5593" providerId="ADAL" clId="{E9D569C9-860D-42BA-85D2-4946A6147BB7}" dt="2020-06-06T08:32:01.034" v="549" actId="122"/>
        <pc:sldMkLst>
          <pc:docMk/>
          <pc:sldMk cId="0" sldId="265"/>
        </pc:sldMkLst>
        <pc:spChg chg="mod ord">
          <ac:chgData name="DIXITHA K" userId="d6ce5aed-d80c-472e-9560-e855552b5593" providerId="ADAL" clId="{E9D569C9-860D-42BA-85D2-4946A6147BB7}" dt="2020-06-06T08:13:28.602" v="1" actId="700"/>
          <ac:spMkLst>
            <pc:docMk/>
            <pc:sldMk cId="0" sldId="265"/>
            <ac:spMk id="3" creationId="{7A863117-A4D1-4180-A3F5-1F02BA19E198}"/>
          </ac:spMkLst>
        </pc:spChg>
        <pc:spChg chg="mod">
          <ac:chgData name="DIXITHA K" userId="d6ce5aed-d80c-472e-9560-e855552b5593" providerId="ADAL" clId="{E9D569C9-860D-42BA-85D2-4946A6147BB7}" dt="2020-06-06T08:23:41.287" v="305" actId="1076"/>
          <ac:spMkLst>
            <pc:docMk/>
            <pc:sldMk cId="0" sldId="265"/>
            <ac:spMk id="4" creationId="{CBCA8C22-7C3E-4D78-8C4D-5A7FDB7DB5E6}"/>
          </ac:spMkLst>
        </pc:spChg>
        <pc:spChg chg="mod">
          <ac:chgData name="DIXITHA K" userId="d6ce5aed-d80c-472e-9560-e855552b5593" providerId="ADAL" clId="{E9D569C9-860D-42BA-85D2-4946A6147BB7}" dt="2020-06-06T08:23:45.536" v="306" actId="1076"/>
          <ac:spMkLst>
            <pc:docMk/>
            <pc:sldMk cId="0" sldId="265"/>
            <ac:spMk id="15" creationId="{82F1D7AA-641B-45B0-A38F-6660AA94D18D}"/>
          </ac:spMkLst>
        </pc:spChg>
        <pc:spChg chg="mod">
          <ac:chgData name="DIXITHA K" userId="d6ce5aed-d80c-472e-9560-e855552b5593" providerId="ADAL" clId="{E9D569C9-860D-42BA-85D2-4946A6147BB7}" dt="2020-06-06T08:23:57.345" v="307" actId="1076"/>
          <ac:spMkLst>
            <pc:docMk/>
            <pc:sldMk cId="0" sldId="265"/>
            <ac:spMk id="16" creationId="{F368898A-A425-470F-844C-69E43BBCD5FF}"/>
          </ac:spMkLst>
        </pc:spChg>
        <pc:spChg chg="mod">
          <ac:chgData name="DIXITHA K" userId="d6ce5aed-d80c-472e-9560-e855552b5593" providerId="ADAL" clId="{E9D569C9-860D-42BA-85D2-4946A6147BB7}" dt="2020-06-06T08:24:02.394" v="308" actId="1076"/>
          <ac:spMkLst>
            <pc:docMk/>
            <pc:sldMk cId="0" sldId="265"/>
            <ac:spMk id="17" creationId="{A5357386-F184-434C-8CA9-839280FC0C73}"/>
          </ac:spMkLst>
        </pc:spChg>
        <pc:spChg chg="mod">
          <ac:chgData name="DIXITHA K" userId="d6ce5aed-d80c-472e-9560-e855552b5593" providerId="ADAL" clId="{E9D569C9-860D-42BA-85D2-4946A6147BB7}" dt="2020-06-06T08:24:21.009" v="310" actId="1076"/>
          <ac:spMkLst>
            <pc:docMk/>
            <pc:sldMk cId="0" sldId="265"/>
            <ac:spMk id="18" creationId="{E45BBBD7-2933-4B2B-8EBF-9787EB07FD3B}"/>
          </ac:spMkLst>
        </pc:spChg>
        <pc:spChg chg="mod">
          <ac:chgData name="DIXITHA K" userId="d6ce5aed-d80c-472e-9560-e855552b5593" providerId="ADAL" clId="{E9D569C9-860D-42BA-85D2-4946A6147BB7}" dt="2020-06-06T08:24:15.013" v="309" actId="1076"/>
          <ac:spMkLst>
            <pc:docMk/>
            <pc:sldMk cId="0" sldId="265"/>
            <ac:spMk id="19" creationId="{FA35F7DE-FD09-4D50-8DCA-33CF498F5E2A}"/>
          </ac:spMkLst>
        </pc:spChg>
        <pc:spChg chg="mod ord">
          <ac:chgData name="DIXITHA K" userId="d6ce5aed-d80c-472e-9560-e855552b5593" providerId="ADAL" clId="{E9D569C9-860D-42BA-85D2-4946A6147BB7}" dt="2020-06-06T08:32:01.034" v="549" actId="122"/>
          <ac:spMkLst>
            <pc:docMk/>
            <pc:sldMk cId="0" sldId="265"/>
            <ac:spMk id="156" creationId="{00000000-0000-0000-0000-000000000000}"/>
          </ac:spMkLst>
        </pc:spChg>
        <pc:cxnChg chg="mod">
          <ac:chgData name="DIXITHA K" userId="d6ce5aed-d80c-472e-9560-e855552b5593" providerId="ADAL" clId="{E9D569C9-860D-42BA-85D2-4946A6147BB7}" dt="2020-06-06T08:23:45.536" v="306" actId="1076"/>
          <ac:cxnSpMkLst>
            <pc:docMk/>
            <pc:sldMk cId="0" sldId="265"/>
            <ac:cxnSpMk id="21" creationId="{451F7527-901B-4649-B609-1305B5FEE4D2}"/>
          </ac:cxnSpMkLst>
        </pc:cxnChg>
        <pc:cxnChg chg="mod">
          <ac:chgData name="DIXITHA K" userId="d6ce5aed-d80c-472e-9560-e855552b5593" providerId="ADAL" clId="{E9D569C9-860D-42BA-85D2-4946A6147BB7}" dt="2020-06-06T08:23:57.345" v="307" actId="1076"/>
          <ac:cxnSpMkLst>
            <pc:docMk/>
            <pc:sldMk cId="0" sldId="265"/>
            <ac:cxnSpMk id="24" creationId="{14829515-EEF2-4610-9242-EA5B94423077}"/>
          </ac:cxnSpMkLst>
        </pc:cxnChg>
        <pc:cxnChg chg="mod">
          <ac:chgData name="DIXITHA K" userId="d6ce5aed-d80c-472e-9560-e855552b5593" providerId="ADAL" clId="{E9D569C9-860D-42BA-85D2-4946A6147BB7}" dt="2020-06-06T08:24:02.394" v="308" actId="1076"/>
          <ac:cxnSpMkLst>
            <pc:docMk/>
            <pc:sldMk cId="0" sldId="265"/>
            <ac:cxnSpMk id="128" creationId="{835624CC-7BA1-45A3-B274-1E511349DB7C}"/>
          </ac:cxnSpMkLst>
        </pc:cxnChg>
        <pc:cxnChg chg="mod">
          <ac:chgData name="DIXITHA K" userId="d6ce5aed-d80c-472e-9560-e855552b5593" providerId="ADAL" clId="{E9D569C9-860D-42BA-85D2-4946A6147BB7}" dt="2020-06-06T08:24:15.013" v="309" actId="1076"/>
          <ac:cxnSpMkLst>
            <pc:docMk/>
            <pc:sldMk cId="0" sldId="265"/>
            <ac:cxnSpMk id="130" creationId="{C40748D6-48B6-40E9-B7F1-948055012532}"/>
          </ac:cxnSpMkLst>
        </pc:cxnChg>
        <pc:cxnChg chg="mod">
          <ac:chgData name="DIXITHA K" userId="d6ce5aed-d80c-472e-9560-e855552b5593" providerId="ADAL" clId="{E9D569C9-860D-42BA-85D2-4946A6147BB7}" dt="2020-06-06T08:24:21.009" v="310" actId="1076"/>
          <ac:cxnSpMkLst>
            <pc:docMk/>
            <pc:sldMk cId="0" sldId="265"/>
            <ac:cxnSpMk id="132" creationId="{1169E3B4-D761-46CE-A95F-02CEC815155A}"/>
          </ac:cxnSpMkLst>
        </pc:cxnChg>
      </pc:sldChg>
      <pc:sldChg chg="addSp modSp mod">
        <pc:chgData name="DIXITHA K" userId="d6ce5aed-d80c-472e-9560-e855552b5593" providerId="ADAL" clId="{E9D569C9-860D-42BA-85D2-4946A6147BB7}" dt="2020-06-06T08:15:29.146" v="17" actId="13822"/>
        <pc:sldMkLst>
          <pc:docMk/>
          <pc:sldMk cId="0" sldId="266"/>
        </pc:sldMkLst>
        <pc:spChg chg="add mod">
          <ac:chgData name="DIXITHA K" userId="d6ce5aed-d80c-472e-9560-e855552b5593" providerId="ADAL" clId="{E9D569C9-860D-42BA-85D2-4946A6147BB7}" dt="2020-06-06T08:14:21.562" v="5" actId="13822"/>
          <ac:spMkLst>
            <pc:docMk/>
            <pc:sldMk cId="0" sldId="266"/>
            <ac:spMk id="2" creationId="{C3828F23-98CD-4464-B58F-721A6FAC652C}"/>
          </ac:spMkLst>
        </pc:spChg>
        <pc:spChg chg="add mod">
          <ac:chgData name="DIXITHA K" userId="d6ce5aed-d80c-472e-9560-e855552b5593" providerId="ADAL" clId="{E9D569C9-860D-42BA-85D2-4946A6147BB7}" dt="2020-06-06T08:15:16.038" v="15" actId="13822"/>
          <ac:spMkLst>
            <pc:docMk/>
            <pc:sldMk cId="0" sldId="266"/>
            <ac:spMk id="21" creationId="{0B0E2264-7C5F-4154-B697-A11BAC7F626B}"/>
          </ac:spMkLst>
        </pc:spChg>
        <pc:spChg chg="add mod">
          <ac:chgData name="DIXITHA K" userId="d6ce5aed-d80c-472e-9560-e855552b5593" providerId="ADAL" clId="{E9D569C9-860D-42BA-85D2-4946A6147BB7}" dt="2020-06-06T08:15:23.390" v="16" actId="13822"/>
          <ac:spMkLst>
            <pc:docMk/>
            <pc:sldMk cId="0" sldId="266"/>
            <ac:spMk id="22" creationId="{07B0D9AD-7AB7-4E5E-87E7-038C53529673}"/>
          </ac:spMkLst>
        </pc:spChg>
        <pc:spChg chg="add mod">
          <ac:chgData name="DIXITHA K" userId="d6ce5aed-d80c-472e-9560-e855552b5593" providerId="ADAL" clId="{E9D569C9-860D-42BA-85D2-4946A6147BB7}" dt="2020-06-06T08:15:29.146" v="17" actId="13822"/>
          <ac:spMkLst>
            <pc:docMk/>
            <pc:sldMk cId="0" sldId="266"/>
            <ac:spMk id="23" creationId="{2A4F39AA-FBCB-4433-B6E9-8B74A3B4896B}"/>
          </ac:spMkLst>
        </pc:spChg>
      </pc:sldChg>
      <pc:sldChg chg="addSp modSp mod setBg">
        <pc:chgData name="DIXITHA K" userId="d6ce5aed-d80c-472e-9560-e855552b5593" providerId="ADAL" clId="{E9D569C9-860D-42BA-85D2-4946A6147BB7}" dt="2020-06-06T08:17:58.725" v="128"/>
        <pc:sldMkLst>
          <pc:docMk/>
          <pc:sldMk cId="0" sldId="267"/>
        </pc:sldMkLst>
        <pc:spChg chg="add mod">
          <ac:chgData name="DIXITHA K" userId="d6ce5aed-d80c-472e-9560-e855552b5593" providerId="ADAL" clId="{E9D569C9-860D-42BA-85D2-4946A6147BB7}" dt="2020-06-06T08:16:12.863" v="19" actId="13822"/>
          <ac:spMkLst>
            <pc:docMk/>
            <pc:sldMk cId="0" sldId="267"/>
            <ac:spMk id="2" creationId="{7E7B7787-F0CF-4D36-9020-319965E17923}"/>
          </ac:spMkLst>
        </pc:spChg>
      </pc:sldChg>
      <pc:sldChg chg="addSp modSp mod setBg">
        <pc:chgData name="DIXITHA K" userId="d6ce5aed-d80c-472e-9560-e855552b5593" providerId="ADAL" clId="{E9D569C9-860D-42BA-85D2-4946A6147BB7}" dt="2020-06-06T08:19:28.316" v="203" actId="207"/>
        <pc:sldMkLst>
          <pc:docMk/>
          <pc:sldMk cId="0" sldId="268"/>
        </pc:sldMkLst>
        <pc:spChg chg="add mod">
          <ac:chgData name="DIXITHA K" userId="d6ce5aed-d80c-472e-9560-e855552b5593" providerId="ADAL" clId="{E9D569C9-860D-42BA-85D2-4946A6147BB7}" dt="2020-06-06T08:18:23.404" v="130" actId="13822"/>
          <ac:spMkLst>
            <pc:docMk/>
            <pc:sldMk cId="0" sldId="268"/>
            <ac:spMk id="6" creationId="{C7B79F8D-7FE1-4DC3-9E68-AAF2E2B4239D}"/>
          </ac:spMkLst>
        </pc:spChg>
        <pc:spChg chg="mod">
          <ac:chgData name="DIXITHA K" userId="d6ce5aed-d80c-472e-9560-e855552b5593" providerId="ADAL" clId="{E9D569C9-860D-42BA-85D2-4946A6147BB7}" dt="2020-06-06T08:19:28.316" v="203" actId="207"/>
          <ac:spMkLst>
            <pc:docMk/>
            <pc:sldMk cId="0" sldId="268"/>
            <ac:spMk id="190" creationId="{00000000-0000-0000-0000-000000000000}"/>
          </ac:spMkLst>
        </pc:spChg>
      </pc:sldChg>
      <pc:sldChg chg="addSp modSp mod">
        <pc:chgData name="DIXITHA K" userId="d6ce5aed-d80c-472e-9560-e855552b5593" providerId="ADAL" clId="{E9D569C9-860D-42BA-85D2-4946A6147BB7}" dt="2020-06-06T08:19:43.807" v="205" actId="13822"/>
        <pc:sldMkLst>
          <pc:docMk/>
          <pc:sldMk cId="0" sldId="269"/>
        </pc:sldMkLst>
        <pc:spChg chg="add mod">
          <ac:chgData name="DIXITHA K" userId="d6ce5aed-d80c-472e-9560-e855552b5593" providerId="ADAL" clId="{E9D569C9-860D-42BA-85D2-4946A6147BB7}" dt="2020-06-06T08:19:43.807" v="205" actId="13822"/>
          <ac:spMkLst>
            <pc:docMk/>
            <pc:sldMk cId="0" sldId="269"/>
            <ac:spMk id="4" creationId="{E2A4ADF5-EE19-4444-945C-5F9226BF2099}"/>
          </ac:spMkLst>
        </pc:spChg>
      </pc:sldChg>
      <pc:sldChg chg="addSp modSp mod">
        <pc:chgData name="DIXITHA K" userId="d6ce5aed-d80c-472e-9560-e855552b5593" providerId="ADAL" clId="{E9D569C9-860D-42BA-85D2-4946A6147BB7}" dt="2020-06-06T08:19:52.438" v="207" actId="13822"/>
        <pc:sldMkLst>
          <pc:docMk/>
          <pc:sldMk cId="0" sldId="271"/>
        </pc:sldMkLst>
        <pc:spChg chg="add mod">
          <ac:chgData name="DIXITHA K" userId="d6ce5aed-d80c-472e-9560-e855552b5593" providerId="ADAL" clId="{E9D569C9-860D-42BA-85D2-4946A6147BB7}" dt="2020-06-06T08:19:52.438" v="207" actId="13822"/>
          <ac:spMkLst>
            <pc:docMk/>
            <pc:sldMk cId="0" sldId="271"/>
            <ac:spMk id="3" creationId="{8F3368F3-EF0F-42E6-8E8A-DCB0A674091E}"/>
          </ac:spMkLst>
        </pc:spChg>
      </pc:sldChg>
      <pc:sldChg chg="addSp modSp mod">
        <pc:chgData name="DIXITHA K" userId="d6ce5aed-d80c-472e-9560-e855552b5593" providerId="ADAL" clId="{E9D569C9-860D-42BA-85D2-4946A6147BB7}" dt="2020-06-06T08:20:13.798" v="212" actId="13822"/>
        <pc:sldMkLst>
          <pc:docMk/>
          <pc:sldMk cId="0" sldId="272"/>
        </pc:sldMkLst>
        <pc:spChg chg="add mod">
          <ac:chgData name="DIXITHA K" userId="d6ce5aed-d80c-472e-9560-e855552b5593" providerId="ADAL" clId="{E9D569C9-860D-42BA-85D2-4946A6147BB7}" dt="2020-06-06T08:20:13.798" v="212" actId="13822"/>
          <ac:spMkLst>
            <pc:docMk/>
            <pc:sldMk cId="0" sldId="272"/>
            <ac:spMk id="4" creationId="{42E470DA-2F13-4A06-9BCE-57ED934782D0}"/>
          </ac:spMkLst>
        </pc:spChg>
      </pc:sldChg>
      <pc:sldChg chg="addSp modSp mod">
        <pc:chgData name="DIXITHA K" userId="d6ce5aed-d80c-472e-9560-e855552b5593" providerId="ADAL" clId="{E9D569C9-860D-42BA-85D2-4946A6147BB7}" dt="2020-06-06T08:20:20.986" v="214" actId="13822"/>
        <pc:sldMkLst>
          <pc:docMk/>
          <pc:sldMk cId="0" sldId="273"/>
        </pc:sldMkLst>
        <pc:spChg chg="add mod">
          <ac:chgData name="DIXITHA K" userId="d6ce5aed-d80c-472e-9560-e855552b5593" providerId="ADAL" clId="{E9D569C9-860D-42BA-85D2-4946A6147BB7}" dt="2020-06-06T08:20:20.986" v="214" actId="13822"/>
          <ac:spMkLst>
            <pc:docMk/>
            <pc:sldMk cId="0" sldId="273"/>
            <ac:spMk id="3" creationId="{0911D96B-5A97-4BD3-96CD-EB0B910634A9}"/>
          </ac:spMkLst>
        </pc:spChg>
      </pc:sldChg>
      <pc:sldChg chg="addSp modSp mod">
        <pc:chgData name="DIXITHA K" userId="d6ce5aed-d80c-472e-9560-e855552b5593" providerId="ADAL" clId="{E9D569C9-860D-42BA-85D2-4946A6147BB7}" dt="2020-06-06T08:20:28.053" v="216" actId="13822"/>
        <pc:sldMkLst>
          <pc:docMk/>
          <pc:sldMk cId="0" sldId="274"/>
        </pc:sldMkLst>
        <pc:spChg chg="add mod">
          <ac:chgData name="DIXITHA K" userId="d6ce5aed-d80c-472e-9560-e855552b5593" providerId="ADAL" clId="{E9D569C9-860D-42BA-85D2-4946A6147BB7}" dt="2020-06-06T08:20:28.053" v="216" actId="13822"/>
          <ac:spMkLst>
            <pc:docMk/>
            <pc:sldMk cId="0" sldId="274"/>
            <ac:spMk id="3" creationId="{B45DBD4D-ACDB-4ED6-BF0C-F90D189ED5BF}"/>
          </ac:spMkLst>
        </pc:spChg>
      </pc:sldChg>
      <pc:sldChg chg="addSp modSp mod">
        <pc:chgData name="DIXITHA K" userId="d6ce5aed-d80c-472e-9560-e855552b5593" providerId="ADAL" clId="{E9D569C9-860D-42BA-85D2-4946A6147BB7}" dt="2020-06-06T08:20:51.931" v="222" actId="13822"/>
        <pc:sldMkLst>
          <pc:docMk/>
          <pc:sldMk cId="0" sldId="275"/>
        </pc:sldMkLst>
        <pc:spChg chg="add mod">
          <ac:chgData name="DIXITHA K" userId="d6ce5aed-d80c-472e-9560-e855552b5593" providerId="ADAL" clId="{E9D569C9-860D-42BA-85D2-4946A6147BB7}" dt="2020-06-06T08:20:51.931" v="222" actId="13822"/>
          <ac:spMkLst>
            <pc:docMk/>
            <pc:sldMk cId="0" sldId="275"/>
            <ac:spMk id="6" creationId="{F5D0FDF1-A679-4C78-BD7F-771D68FFF503}"/>
          </ac:spMkLst>
        </pc:spChg>
      </pc:sldChg>
      <pc:sldChg chg="addSp modSp mod">
        <pc:chgData name="DIXITHA K" userId="d6ce5aed-d80c-472e-9560-e855552b5593" providerId="ADAL" clId="{E9D569C9-860D-42BA-85D2-4946A6147BB7}" dt="2020-06-06T08:20:05.906" v="211" actId="13822"/>
        <pc:sldMkLst>
          <pc:docMk/>
          <pc:sldMk cId="2035823187" sldId="281"/>
        </pc:sldMkLst>
        <pc:spChg chg="add mod">
          <ac:chgData name="DIXITHA K" userId="d6ce5aed-d80c-472e-9560-e855552b5593" providerId="ADAL" clId="{E9D569C9-860D-42BA-85D2-4946A6147BB7}" dt="2020-06-06T08:20:05.906" v="211" actId="13822"/>
          <ac:spMkLst>
            <pc:docMk/>
            <pc:sldMk cId="2035823187" sldId="281"/>
            <ac:spMk id="6" creationId="{D069E8BF-73F4-40EF-A771-9974060599EC}"/>
          </ac:spMkLst>
        </pc:spChg>
      </pc:sldChg>
      <pc:sldChg chg="addSp modSp mod">
        <pc:chgData name="DIXITHA K" userId="d6ce5aed-d80c-472e-9560-e855552b5593" providerId="ADAL" clId="{E9D569C9-860D-42BA-85D2-4946A6147BB7}" dt="2020-06-06T08:19:58.989" v="209" actId="13822"/>
        <pc:sldMkLst>
          <pc:docMk/>
          <pc:sldMk cId="3516336213" sldId="282"/>
        </pc:sldMkLst>
        <pc:spChg chg="add mod">
          <ac:chgData name="DIXITHA K" userId="d6ce5aed-d80c-472e-9560-e855552b5593" providerId="ADAL" clId="{E9D569C9-860D-42BA-85D2-4946A6147BB7}" dt="2020-06-06T08:19:58.989" v="209" actId="13822"/>
          <ac:spMkLst>
            <pc:docMk/>
            <pc:sldMk cId="3516336213" sldId="282"/>
            <ac:spMk id="5" creationId="{E8D96833-961B-4ACB-9C69-BC73D98E35C1}"/>
          </ac:spMkLst>
        </pc:spChg>
      </pc:sldChg>
      <pc:sldChg chg="addSp modSp mod">
        <pc:chgData name="DIXITHA K" userId="d6ce5aed-d80c-472e-9560-e855552b5593" providerId="ADAL" clId="{E9D569C9-860D-42BA-85D2-4946A6147BB7}" dt="2020-06-06T08:20:38.086" v="218" actId="13822"/>
        <pc:sldMkLst>
          <pc:docMk/>
          <pc:sldMk cId="0" sldId="284"/>
        </pc:sldMkLst>
        <pc:spChg chg="add mod">
          <ac:chgData name="DIXITHA K" userId="d6ce5aed-d80c-472e-9560-e855552b5593" providerId="ADAL" clId="{E9D569C9-860D-42BA-85D2-4946A6147BB7}" dt="2020-06-06T08:20:38.086" v="218" actId="13822"/>
          <ac:spMkLst>
            <pc:docMk/>
            <pc:sldMk cId="0" sldId="284"/>
            <ac:spMk id="5" creationId="{BFCE8D52-F5EC-4647-AD80-1EABF5E82F5E}"/>
          </ac:spMkLst>
        </pc:spChg>
      </pc:sldChg>
      <pc:sldChg chg="addSp modSp mod setBg">
        <pc:chgData name="DIXITHA K" userId="d6ce5aed-d80c-472e-9560-e855552b5593" providerId="ADAL" clId="{E9D569C9-860D-42BA-85D2-4946A6147BB7}" dt="2020-06-06T08:21:43.182" v="288"/>
        <pc:sldMkLst>
          <pc:docMk/>
          <pc:sldMk cId="1998748746" sldId="286"/>
        </pc:sldMkLst>
        <pc:spChg chg="add mod">
          <ac:chgData name="DIXITHA K" userId="d6ce5aed-d80c-472e-9560-e855552b5593" providerId="ADAL" clId="{E9D569C9-860D-42BA-85D2-4946A6147BB7}" dt="2020-06-06T08:21:09.856" v="224" actId="13822"/>
          <ac:spMkLst>
            <pc:docMk/>
            <pc:sldMk cId="1998748746" sldId="286"/>
            <ac:spMk id="5" creationId="{1C4C0C13-34A8-4883-8708-522D9B9D50B4}"/>
          </ac:spMkLst>
        </pc:spChg>
      </pc:sldChg>
      <pc:sldChg chg="addSp modSp mod setBg">
        <pc:chgData name="DIXITHA K" userId="d6ce5aed-d80c-472e-9560-e855552b5593" providerId="ADAL" clId="{E9D569C9-860D-42BA-85D2-4946A6147BB7}" dt="2020-06-06T08:22:48.918" v="299"/>
        <pc:sldMkLst>
          <pc:docMk/>
          <pc:sldMk cId="79843358" sldId="287"/>
        </pc:sldMkLst>
        <pc:spChg chg="mod">
          <ac:chgData name="DIXITHA K" userId="d6ce5aed-d80c-472e-9560-e855552b5593" providerId="ADAL" clId="{E9D569C9-860D-42BA-85D2-4946A6147BB7}" dt="2020-06-06T08:22:25.866" v="295" actId="20577"/>
          <ac:spMkLst>
            <pc:docMk/>
            <pc:sldMk cId="79843358" sldId="287"/>
            <ac:spMk id="2" creationId="{409F71C5-60A3-481A-B2DF-E2ACE632876A}"/>
          </ac:spMkLst>
        </pc:spChg>
        <pc:spChg chg="add mod">
          <ac:chgData name="DIXITHA K" userId="d6ce5aed-d80c-472e-9560-e855552b5593" providerId="ADAL" clId="{E9D569C9-860D-42BA-85D2-4946A6147BB7}" dt="2020-06-06T08:22:35.083" v="297" actId="13822"/>
          <ac:spMkLst>
            <pc:docMk/>
            <pc:sldMk cId="79843358" sldId="287"/>
            <ac:spMk id="4" creationId="{E2A39E20-9E76-4716-B722-224733350240}"/>
          </ac:spMkLst>
        </pc:spChg>
      </pc:sldChg>
      <pc:sldChg chg="addSp modSp mod">
        <pc:chgData name="DIXITHA K" userId="d6ce5aed-d80c-472e-9560-e855552b5593" providerId="ADAL" clId="{E9D569C9-860D-42BA-85D2-4946A6147BB7}" dt="2020-06-06T08:23:13.860" v="304" actId="13822"/>
        <pc:sldMkLst>
          <pc:docMk/>
          <pc:sldMk cId="3760955734" sldId="288"/>
        </pc:sldMkLst>
        <pc:spChg chg="mod">
          <ac:chgData name="DIXITHA K" userId="d6ce5aed-d80c-472e-9560-e855552b5593" providerId="ADAL" clId="{E9D569C9-860D-42BA-85D2-4946A6147BB7}" dt="2020-06-06T08:23:02.038" v="302" actId="20577"/>
          <ac:spMkLst>
            <pc:docMk/>
            <pc:sldMk cId="3760955734" sldId="288"/>
            <ac:spMk id="2" creationId="{04DED493-4C46-45AB-866A-490D0F107A40}"/>
          </ac:spMkLst>
        </pc:spChg>
        <pc:spChg chg="add mod">
          <ac:chgData name="DIXITHA K" userId="d6ce5aed-d80c-472e-9560-e855552b5593" providerId="ADAL" clId="{E9D569C9-860D-42BA-85D2-4946A6147BB7}" dt="2020-06-06T08:23:13.860" v="304" actId="13822"/>
          <ac:spMkLst>
            <pc:docMk/>
            <pc:sldMk cId="3760955734" sldId="288"/>
            <ac:spMk id="5" creationId="{23DB378C-E076-40E4-8B23-DC40FBF7BF30}"/>
          </ac:spMkLst>
        </pc:spChg>
      </pc:sldChg>
      <pc:sldChg chg="addSp modSp mod">
        <pc:chgData name="DIXITHA K" userId="d6ce5aed-d80c-472e-9560-e855552b5593" providerId="ADAL" clId="{E9D569C9-860D-42BA-85D2-4946A6147BB7}" dt="2020-06-06T08:21:58.299" v="290" actId="13822"/>
        <pc:sldMkLst>
          <pc:docMk/>
          <pc:sldMk cId="2656811572" sldId="295"/>
        </pc:sldMkLst>
        <pc:spChg chg="add mod">
          <ac:chgData name="DIXITHA K" userId="d6ce5aed-d80c-472e-9560-e855552b5593" providerId="ADAL" clId="{E9D569C9-860D-42BA-85D2-4946A6147BB7}" dt="2020-06-06T08:21:58.299" v="290" actId="13822"/>
          <ac:spMkLst>
            <pc:docMk/>
            <pc:sldMk cId="2656811572" sldId="295"/>
            <ac:spMk id="3" creationId="{32A76077-C589-475D-991C-FC8E85C8E3EF}"/>
          </ac:spMkLst>
        </pc:spChg>
        <pc:picChg chg="mod">
          <ac:chgData name="DIXITHA K" userId="d6ce5aed-d80c-472e-9560-e855552b5593" providerId="ADAL" clId="{E9D569C9-860D-42BA-85D2-4946A6147BB7}" dt="2020-06-06T08:16:50.927" v="33" actId="14100"/>
          <ac:picMkLst>
            <pc:docMk/>
            <pc:sldMk cId="2656811572" sldId="295"/>
            <ac:picMk id="2" creationId="{BB34AB03-D011-40A0-8156-4652E9BCAB90}"/>
          </ac:picMkLst>
        </pc:picChg>
      </pc:sldChg>
      <pc:sldChg chg="modSp mod">
        <pc:chgData name="DIXITHA K" userId="d6ce5aed-d80c-472e-9560-e855552b5593" providerId="ADAL" clId="{E9D569C9-860D-42BA-85D2-4946A6147BB7}" dt="2020-06-06T08:36:39.097" v="562" actId="2711"/>
        <pc:sldMkLst>
          <pc:docMk/>
          <pc:sldMk cId="3351016953" sldId="297"/>
        </pc:sldMkLst>
        <pc:spChg chg="mod">
          <ac:chgData name="DIXITHA K" userId="d6ce5aed-d80c-472e-9560-e855552b5593" providerId="ADAL" clId="{E9D569C9-860D-42BA-85D2-4946A6147BB7}" dt="2020-06-06T08:36:39.097" v="562" actId="2711"/>
          <ac:spMkLst>
            <pc:docMk/>
            <pc:sldMk cId="3351016953" sldId="297"/>
            <ac:spMk id="3" creationId="{7175FC4F-AB5F-49BA-BAB3-3C603CA96C19}"/>
          </ac:spMkLst>
        </pc:spChg>
      </pc:sldChg>
      <pc:sldChg chg="addSp modSp mod">
        <pc:chgData name="DIXITHA K" userId="d6ce5aed-d80c-472e-9560-e855552b5593" providerId="ADAL" clId="{E9D569C9-860D-42BA-85D2-4946A6147BB7}" dt="2020-06-06T08:22:16.463" v="292" actId="13822"/>
        <pc:sldMkLst>
          <pc:docMk/>
          <pc:sldMk cId="1094711574" sldId="298"/>
        </pc:sldMkLst>
        <pc:spChg chg="add mod">
          <ac:chgData name="DIXITHA K" userId="d6ce5aed-d80c-472e-9560-e855552b5593" providerId="ADAL" clId="{E9D569C9-860D-42BA-85D2-4946A6147BB7}" dt="2020-06-06T08:22:16.463" v="292" actId="13822"/>
          <ac:spMkLst>
            <pc:docMk/>
            <pc:sldMk cId="1094711574" sldId="298"/>
            <ac:spMk id="5" creationId="{10A41FD6-AF65-40F4-A445-B2C1AC016A6D}"/>
          </ac:spMkLst>
        </pc:spChg>
      </pc:sldChg>
      <pc:sldChg chg="addSp modSp mod">
        <pc:chgData name="DIXITHA K" userId="d6ce5aed-d80c-472e-9560-e855552b5593" providerId="ADAL" clId="{E9D569C9-860D-42BA-85D2-4946A6147BB7}" dt="2020-06-06T08:20:45.236" v="220" actId="13822"/>
        <pc:sldMkLst>
          <pc:docMk/>
          <pc:sldMk cId="2536278574" sldId="299"/>
        </pc:sldMkLst>
        <pc:spChg chg="add mod">
          <ac:chgData name="DIXITHA K" userId="d6ce5aed-d80c-472e-9560-e855552b5593" providerId="ADAL" clId="{E9D569C9-860D-42BA-85D2-4946A6147BB7}" dt="2020-06-06T08:20:45.236" v="220" actId="13822"/>
          <ac:spMkLst>
            <pc:docMk/>
            <pc:sldMk cId="2536278574" sldId="299"/>
            <ac:spMk id="4" creationId="{0F6BCBAC-C7FD-49B6-92BB-90F1F6C1AD45}"/>
          </ac:spMkLst>
        </pc:spChg>
      </pc:sldChg>
      <pc:sldChg chg="addSp delSp modSp new mod modClrScheme chgLayout">
        <pc:chgData name="DIXITHA K" userId="d6ce5aed-d80c-472e-9560-e855552b5593" providerId="ADAL" clId="{E9D569C9-860D-42BA-85D2-4946A6147BB7}" dt="2020-06-06T08:37:01.178" v="563" actId="113"/>
        <pc:sldMkLst>
          <pc:docMk/>
          <pc:sldMk cId="367725830" sldId="300"/>
        </pc:sldMkLst>
        <pc:spChg chg="add mod">
          <ac:chgData name="DIXITHA K" userId="d6ce5aed-d80c-472e-9560-e855552b5593" providerId="ADAL" clId="{E9D569C9-860D-42BA-85D2-4946A6147BB7}" dt="2020-06-06T08:28:57.124" v="468" actId="255"/>
          <ac:spMkLst>
            <pc:docMk/>
            <pc:sldMk cId="367725830" sldId="300"/>
            <ac:spMk id="8" creationId="{8969F7FD-E6C6-4BEB-B348-E28130C72293}"/>
          </ac:spMkLst>
        </pc:spChg>
        <pc:spChg chg="add mod">
          <ac:chgData name="DIXITHA K" userId="d6ce5aed-d80c-472e-9560-e855552b5593" providerId="ADAL" clId="{E9D569C9-860D-42BA-85D2-4946A6147BB7}" dt="2020-06-06T08:29:27.722" v="477" actId="14100"/>
          <ac:spMkLst>
            <pc:docMk/>
            <pc:sldMk cId="367725830" sldId="300"/>
            <ac:spMk id="9" creationId="{6FBBEB59-DB86-4F61-BCEA-D102C7DA67DB}"/>
          </ac:spMkLst>
        </pc:spChg>
        <pc:spChg chg="add mod">
          <ac:chgData name="DIXITHA K" userId="d6ce5aed-d80c-472e-9560-e855552b5593" providerId="ADAL" clId="{E9D569C9-860D-42BA-85D2-4946A6147BB7}" dt="2020-06-06T08:29:22.164" v="475" actId="1076"/>
          <ac:spMkLst>
            <pc:docMk/>
            <pc:sldMk cId="367725830" sldId="300"/>
            <ac:spMk id="10" creationId="{5AE66F64-7A9C-4646-97B3-73674DEE534D}"/>
          </ac:spMkLst>
        </pc:spChg>
        <pc:spChg chg="add del mod ord">
          <ac:chgData name="DIXITHA K" userId="d6ce5aed-d80c-472e-9560-e855552b5593" providerId="ADAL" clId="{E9D569C9-860D-42BA-85D2-4946A6147BB7}" dt="2020-06-06T08:29:52.083" v="480" actId="700"/>
          <ac:spMkLst>
            <pc:docMk/>
            <pc:sldMk cId="367725830" sldId="300"/>
            <ac:spMk id="11" creationId="{7E872864-FD67-41F1-B58E-1E0273C26899}"/>
          </ac:spMkLst>
        </pc:spChg>
        <pc:spChg chg="add del mod ord">
          <ac:chgData name="DIXITHA K" userId="d6ce5aed-d80c-472e-9560-e855552b5593" providerId="ADAL" clId="{E9D569C9-860D-42BA-85D2-4946A6147BB7}" dt="2020-06-06T08:29:52.083" v="480" actId="700"/>
          <ac:spMkLst>
            <pc:docMk/>
            <pc:sldMk cId="367725830" sldId="300"/>
            <ac:spMk id="12" creationId="{83B4AE86-F3EB-44C9-938C-B89E4A6B9848}"/>
          </ac:spMkLst>
        </pc:spChg>
        <pc:spChg chg="add del mod ord">
          <ac:chgData name="DIXITHA K" userId="d6ce5aed-d80c-472e-9560-e855552b5593" providerId="ADAL" clId="{E9D569C9-860D-42BA-85D2-4946A6147BB7}" dt="2020-06-06T08:30:37.959" v="518" actId="700"/>
          <ac:spMkLst>
            <pc:docMk/>
            <pc:sldMk cId="367725830" sldId="300"/>
            <ac:spMk id="13" creationId="{ABF53CC9-8B9A-4DC9-AAB5-F76C2F805AB2}"/>
          </ac:spMkLst>
        </pc:spChg>
        <pc:spChg chg="add del mod ord">
          <ac:chgData name="DIXITHA K" userId="d6ce5aed-d80c-472e-9560-e855552b5593" providerId="ADAL" clId="{E9D569C9-860D-42BA-85D2-4946A6147BB7}" dt="2020-06-06T08:30:37.959" v="518" actId="700"/>
          <ac:spMkLst>
            <pc:docMk/>
            <pc:sldMk cId="367725830" sldId="300"/>
            <ac:spMk id="14" creationId="{B4ADD875-0FDE-4CC9-9F24-9F4314A9C7BA}"/>
          </ac:spMkLst>
        </pc:spChg>
        <pc:spChg chg="add mod">
          <ac:chgData name="DIXITHA K" userId="d6ce5aed-d80c-472e-9560-e855552b5593" providerId="ADAL" clId="{E9D569C9-860D-42BA-85D2-4946A6147BB7}" dt="2020-06-06T08:37:01.178" v="563" actId="113"/>
          <ac:spMkLst>
            <pc:docMk/>
            <pc:sldMk cId="367725830" sldId="300"/>
            <ac:spMk id="15" creationId="{449F9737-6E06-48A5-9E44-1309623DB556}"/>
          </ac:spMkLst>
        </pc:spChg>
        <pc:picChg chg="add mod">
          <ac:chgData name="DIXITHA K" userId="d6ce5aed-d80c-472e-9560-e855552b5593" providerId="ADAL" clId="{E9D569C9-860D-42BA-85D2-4946A6147BB7}" dt="2020-06-06T08:29:31.356" v="478" actId="1076"/>
          <ac:picMkLst>
            <pc:docMk/>
            <pc:sldMk cId="367725830" sldId="300"/>
            <ac:picMk id="3" creationId="{1217C9B1-DFF5-4D40-8681-1B74C8237412}"/>
          </ac:picMkLst>
        </pc:picChg>
        <pc:picChg chg="add mod">
          <ac:chgData name="DIXITHA K" userId="d6ce5aed-d80c-472e-9560-e855552b5593" providerId="ADAL" clId="{E9D569C9-860D-42BA-85D2-4946A6147BB7}" dt="2020-06-06T08:25:14.909" v="320" actId="14100"/>
          <ac:picMkLst>
            <pc:docMk/>
            <pc:sldMk cId="367725830" sldId="300"/>
            <ac:picMk id="5" creationId="{0E428E37-D84F-498E-8D10-C14C09B15511}"/>
          </ac:picMkLst>
        </pc:picChg>
        <pc:picChg chg="add mod">
          <ac:chgData name="DIXITHA K" userId="d6ce5aed-d80c-472e-9560-e855552b5593" providerId="ADAL" clId="{E9D569C9-860D-42BA-85D2-4946A6147BB7}" dt="2020-06-06T08:25:37.949" v="327" actId="1076"/>
          <ac:picMkLst>
            <pc:docMk/>
            <pc:sldMk cId="367725830" sldId="300"/>
            <ac:picMk id="7" creationId="{95CE722B-3F90-4014-8E0B-ACFBA57F2AB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8" name="Google Shape;21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c8f5f26d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c8f5f26d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2"/>
          <p:cNvSpPr/>
          <p:nvPr/>
        </p:nvSpPr>
        <p:spPr>
          <a:xfrm>
            <a:off x="0" y="-1"/>
            <a:ext cx="12192000" cy="457200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Autofit/>
          </a:bodyPr>
          <a:lstStyle>
            <a:lvl1pPr lvl="0" algn="r">
              <a:lnSpc>
                <a:spcPct val="80000"/>
              </a:lnSpc>
              <a:spcBef>
                <a:spcPts val="0"/>
              </a:spcBef>
              <a:spcAft>
                <a:spcPts val="0"/>
              </a:spcAft>
              <a:buClr>
                <a:srgbClr val="464132"/>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800"/>
              <a:buNone/>
              <a:defRPr sz="1800">
                <a:solidFill>
                  <a:srgbClr val="464132"/>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6" name="Google Shape;16;p2"/>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cxnSp>
        <p:nvCxnSpPr>
          <p:cNvPr id="19" name="Google Shape;19;p2"/>
          <p:cNvCxnSpPr/>
          <p:nvPr/>
        </p:nvCxnSpPr>
        <p:spPr>
          <a:xfrm rot="10800000">
            <a:off x="8386842" y="5264106"/>
            <a:ext cx="0" cy="9144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rot="5400000">
            <a:off x="7334250" y="2152650"/>
            <a:ext cx="5410200" cy="2628900"/>
          </a:xfrm>
          <a:prstGeom prst="rect">
            <a:avLst/>
          </a:prstGeom>
          <a:noFill/>
          <a:ln>
            <a:noFill/>
          </a:ln>
        </p:spPr>
        <p:txBody>
          <a:bodyPr spcFirstLastPara="1" wrap="square" lIns="45700" tIns="91425" rIns="45700" bIns="91425" anchor="ctr" anchorCtr="0">
            <a:noAutofit/>
          </a:bodyPr>
          <a:lstStyle>
            <a:lvl1pPr lvl="0" algn="l">
              <a:lnSpc>
                <a:spcPct val="80000"/>
              </a:lnSpc>
              <a:spcBef>
                <a:spcPts val="0"/>
              </a:spcBef>
              <a:spcAft>
                <a:spcPts val="0"/>
              </a:spcAft>
              <a:buClr>
                <a:srgbClr val="46413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2"/>
          <p:cNvSpPr txBox="1">
            <a:spLocks noGrp="1"/>
          </p:cNvSpPr>
          <p:nvPr>
            <p:ph type="body" idx="1"/>
          </p:nvPr>
        </p:nvSpPr>
        <p:spPr>
          <a:xfrm rot="5400000">
            <a:off x="2076450" y="-323850"/>
            <a:ext cx="5410200" cy="758190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3" name="Google Shape;83;p12"/>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cxnSp>
        <p:nvCxnSpPr>
          <p:cNvPr id="86" name="Google Shape;86;p12"/>
          <p:cNvCxnSpPr/>
          <p:nvPr/>
        </p:nvCxnSpPr>
        <p:spPr>
          <a:xfrm rot="10800000">
            <a:off x="10058400" y="59263"/>
            <a:ext cx="0" cy="9144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46413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1024128" y="2286000"/>
            <a:ext cx="9720071" cy="402336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3" name="Google Shape;23;p3"/>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6"/>
        <p:cNvGrpSpPr/>
        <p:nvPr/>
      </p:nvGrpSpPr>
      <p:grpSpPr>
        <a:xfrm>
          <a:off x="0" y="0"/>
          <a:ext cx="0" cy="0"/>
          <a:chOff x="0" y="0"/>
          <a:chExt cx="0" cy="0"/>
        </a:xfrm>
      </p:grpSpPr>
      <p:sp>
        <p:nvSpPr>
          <p:cNvPr id="27" name="Google Shape;27;p4"/>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46413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Autofit/>
          </a:bodyPr>
          <a:lstStyle>
            <a:lvl1pPr marL="457200" lvl="0" indent="-228600" algn="l">
              <a:lnSpc>
                <a:spcPct val="90000"/>
              </a:lnSpc>
              <a:spcBef>
                <a:spcPts val="0"/>
              </a:spcBef>
              <a:spcAft>
                <a:spcPts val="0"/>
              </a:spcAft>
              <a:buSzPts val="2300"/>
              <a:buNone/>
              <a:defRPr sz="2300" b="0" cap="none">
                <a:solidFill>
                  <a:srgbClr val="679B9A"/>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33" name="Google Shape;33;p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4" name="Google Shape;34;p5"/>
          <p:cNvSpPr txBox="1">
            <a:spLocks noGrp="1"/>
          </p:cNvSpPr>
          <p:nvPr>
            <p:ph type="body" idx="3"/>
          </p:nvPr>
        </p:nvSpPr>
        <p:spPr>
          <a:xfrm>
            <a:off x="5989320" y="2179636"/>
            <a:ext cx="4754880" cy="822960"/>
          </a:xfrm>
          <a:prstGeom prst="rect">
            <a:avLst/>
          </a:prstGeom>
          <a:noFill/>
          <a:ln>
            <a:noFill/>
          </a:ln>
        </p:spPr>
        <p:txBody>
          <a:bodyPr spcFirstLastPara="1" wrap="square" lIns="137150" tIns="45700" rIns="137150" bIns="45700" anchor="ctr" anchorCtr="0">
            <a:noAutofit/>
          </a:bodyPr>
          <a:lstStyle>
            <a:lvl1pPr marL="457200" lvl="0" indent="-228600" algn="l">
              <a:lnSpc>
                <a:spcPct val="90000"/>
              </a:lnSpc>
              <a:spcBef>
                <a:spcPts val="0"/>
              </a:spcBef>
              <a:spcAft>
                <a:spcPts val="0"/>
              </a:spcAft>
              <a:buSzPts val="2300"/>
              <a:buNone/>
              <a:defRPr sz="2300" b="0" cap="none">
                <a:solidFill>
                  <a:srgbClr val="679B9A"/>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35" name="Google Shape;35;p5"/>
          <p:cNvSpPr txBox="1">
            <a:spLocks noGrp="1"/>
          </p:cNvSpPr>
          <p:nvPr>
            <p:ph type="body" idx="4"/>
          </p:nvPr>
        </p:nvSpPr>
        <p:spPr>
          <a:xfrm>
            <a:off x="5989320" y="2967788"/>
            <a:ext cx="4754880" cy="3341572"/>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5"/>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46413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1024128" y="2286000"/>
            <a:ext cx="4754880" cy="402336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7"/>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7"/>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46413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8"/>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464132"/>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2" name="Google Shape;62;p9"/>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3" name="Google Shape;63;p9"/>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Autofit/>
          </a:bodyPr>
          <a:lstStyle>
            <a:lvl1pPr lvl="0" algn="r">
              <a:lnSpc>
                <a:spcPct val="80000"/>
              </a:lnSpc>
              <a:spcBef>
                <a:spcPts val="0"/>
              </a:spcBef>
              <a:spcAft>
                <a:spcPts val="0"/>
              </a:spcAft>
              <a:buClr>
                <a:srgbClr val="464132"/>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a:spLocks noGrp="1"/>
          </p:cNvSpPr>
          <p:nvPr>
            <p:ph type="pic" idx="2"/>
          </p:nvPr>
        </p:nvSpPr>
        <p:spPr>
          <a:xfrm>
            <a:off x="0" y="-1"/>
            <a:ext cx="12188952" cy="4572000"/>
          </a:xfrm>
          <a:prstGeom prst="rect">
            <a:avLst/>
          </a:prstGeom>
          <a:solidFill>
            <a:srgbClr val="C3D7D7"/>
          </a:solidFill>
          <a:ln>
            <a:noFill/>
          </a:ln>
        </p:spPr>
        <p:txBody>
          <a:bodyPr spcFirstLastPara="1" wrap="square" lIns="457200" tIns="365750" rIns="45700" bIns="45700" anchor="t" anchorCtr="0">
            <a:noAutofit/>
          </a:bodyPr>
          <a:lstStyle>
            <a:lvl1pPr marR="0" lvl="0" algn="l" rtl="0">
              <a:lnSpc>
                <a:spcPct val="90000"/>
              </a:lnSpc>
              <a:spcBef>
                <a:spcPts val="1200"/>
              </a:spcBef>
              <a:spcAft>
                <a:spcPts val="0"/>
              </a:spcAft>
              <a:buClr>
                <a:schemeClr val="accent2"/>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2"/>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2"/>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69" name="Google Shape;69;p10"/>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0"/>
              </a:spcBef>
              <a:spcAft>
                <a:spcPts val="0"/>
              </a:spcAft>
              <a:buSzPts val="1800"/>
              <a:buNone/>
              <a:defRPr sz="1800">
                <a:solidFill>
                  <a:srgbClr val="464132"/>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0" name="Google Shape;70;p10"/>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cxnSp>
        <p:nvCxnSpPr>
          <p:cNvPr id="73" name="Google Shape;73;p10"/>
          <p:cNvCxnSpPr/>
          <p:nvPr/>
        </p:nvCxnSpPr>
        <p:spPr>
          <a:xfrm rot="10800000">
            <a:off x="8386842" y="5264106"/>
            <a:ext cx="0" cy="9144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46413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txBox="1">
            <a:spLocks noGrp="1"/>
          </p:cNvSpPr>
          <p:nvPr>
            <p:ph type="body" idx="1"/>
          </p:nvPr>
        </p:nvSpPr>
        <p:spPr>
          <a:xfrm rot="5400000">
            <a:off x="3872484" y="-562355"/>
            <a:ext cx="4023360" cy="9720071"/>
          </a:xfrm>
          <a:prstGeom prst="rect">
            <a:avLst/>
          </a:prstGeom>
          <a:noFill/>
          <a:ln>
            <a:noFill/>
          </a:ln>
        </p:spPr>
        <p:txBody>
          <a:bodyPr spcFirstLastPara="1" wrap="square" lIns="45700" tIns="45700" rIns="4570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7" name="Google Shape;77;p11"/>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Autofit/>
          </a:bodyPr>
          <a:lstStyle>
            <a:lvl1pPr marR="0" lvl="0" algn="l" rtl="0">
              <a:lnSpc>
                <a:spcPct val="80000"/>
              </a:lnSpc>
              <a:spcBef>
                <a:spcPts val="0"/>
              </a:spcBef>
              <a:spcAft>
                <a:spcPts val="0"/>
              </a:spcAft>
              <a:buClr>
                <a:srgbClr val="464132"/>
              </a:buClr>
              <a:buSzPts val="5000"/>
              <a:buFont typeface="Twentieth Century"/>
              <a:buNone/>
              <a:defRPr sz="5000" b="0" i="0" u="none" strike="noStrike" cap="none">
                <a:solidFill>
                  <a:srgbClr val="464132"/>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24128" y="2286000"/>
            <a:ext cx="9720071" cy="4023360"/>
          </a:xfrm>
          <a:prstGeom prst="rect">
            <a:avLst/>
          </a:prstGeom>
          <a:noFill/>
          <a:ln>
            <a:noFill/>
          </a:ln>
        </p:spPr>
        <p:txBody>
          <a:bodyPr spcFirstLastPara="1" wrap="square" lIns="45700" tIns="45700" rIns="45700" bIns="45700" anchor="t" anchorCtr="0">
            <a:noAutofit/>
          </a:bodyPr>
          <a:lstStyle>
            <a:lvl1pPr marL="457200" marR="0" lvl="0" indent="-368300" algn="l" rtl="0">
              <a:lnSpc>
                <a:spcPct val="90000"/>
              </a:lnSpc>
              <a:spcBef>
                <a:spcPts val="1200"/>
              </a:spcBef>
              <a:spcAft>
                <a:spcPts val="0"/>
              </a:spcAft>
              <a:buClr>
                <a:schemeClr val="accent2"/>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2"/>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1"/>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464132"/>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1"/>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464132"/>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1"/>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464132"/>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464132"/>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464132"/>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464132"/>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464132"/>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464132"/>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464132"/>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464132"/>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46413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GB"/>
              <a:t>‹#›</a:t>
            </a:fld>
            <a:endParaRPr/>
          </a:p>
        </p:txBody>
      </p:sp>
      <p:cxnSp>
        <p:nvCxnSpPr>
          <p:cNvPr id="11" name="Google Shape;11;p1"/>
          <p:cNvCxnSpPr/>
          <p:nvPr/>
        </p:nvCxnSpPr>
        <p:spPr>
          <a:xfrm rot="10800000">
            <a:off x="762000" y="826324"/>
            <a:ext cx="0" cy="914400"/>
          </a:xfrm>
          <a:prstGeom prst="straightConnector1">
            <a:avLst/>
          </a:prstGeom>
          <a:noFill/>
          <a:ln w="19050"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ijeat.org/wp-content/uploads/papers/v9i4/D7868049420.pdf" TargetMode="External"/><Relationship Id="rId2" Type="http://schemas.openxmlformats.org/officeDocument/2006/relationships/hyperlink" Target="http://www.ijeat.org/download/volume-9-issue-4/"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3"/>
          <p:cNvSpPr/>
          <p:nvPr/>
        </p:nvSpPr>
        <p:spPr>
          <a:xfrm flipH="1">
            <a:off x="0" y="0"/>
            <a:ext cx="12188726" cy="68589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92" name="Google Shape;92;p13"/>
          <p:cNvSpPr/>
          <p:nvPr/>
        </p:nvSpPr>
        <p:spPr>
          <a:xfrm>
            <a:off x="642257" y="620720"/>
            <a:ext cx="9359582" cy="559316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93" name="Google Shape;93;p13"/>
          <p:cNvSpPr txBox="1">
            <a:spLocks noGrp="1"/>
          </p:cNvSpPr>
          <p:nvPr>
            <p:ph type="ctrTitle"/>
          </p:nvPr>
        </p:nvSpPr>
        <p:spPr>
          <a:xfrm>
            <a:off x="744718" y="905538"/>
            <a:ext cx="8927182" cy="3023981"/>
          </a:xfrm>
          <a:prstGeom prst="rect">
            <a:avLst/>
          </a:prstGeom>
          <a:noFill/>
          <a:ln>
            <a:noFill/>
          </a:ln>
        </p:spPr>
        <p:txBody>
          <a:bodyPr spcFirstLastPara="1" wrap="square" lIns="91425" tIns="45700" rIns="91425" bIns="45700" anchor="b" anchorCtr="0">
            <a:noAutofit/>
          </a:bodyPr>
          <a:lstStyle/>
          <a:p>
            <a:pPr lvl="0" algn="l">
              <a:buClr>
                <a:schemeClr val="dk1"/>
              </a:buClr>
              <a:buSzPts val="4000"/>
            </a:pPr>
            <a:r>
              <a:rPr lang="en-US" sz="4000" dirty="0">
                <a:latin typeface="Times New Roman" panose="02020603050405020304" pitchFamily="18" charset="0"/>
                <a:cs typeface="Times New Roman" panose="02020603050405020304" pitchFamily="18" charset="0"/>
              </a:rPr>
              <a:t>OBJECT DETECTOR FOR VISUALLY IMPAIRED</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WITH DISTANCE CALCULATION FOR HUMANS</a:t>
            </a:r>
            <a:endParaRPr sz="4000" dirty="0">
              <a:latin typeface="Times New Roman" panose="02020603050405020304" pitchFamily="18" charset="0"/>
              <a:cs typeface="Times New Roman" panose="02020603050405020304" pitchFamily="18" charset="0"/>
            </a:endParaRPr>
          </a:p>
        </p:txBody>
      </p:sp>
      <p:sp>
        <p:nvSpPr>
          <p:cNvPr id="94" name="Google Shape;94;p13"/>
          <p:cNvSpPr txBox="1">
            <a:spLocks noGrp="1"/>
          </p:cNvSpPr>
          <p:nvPr>
            <p:ph type="subTitle" idx="1"/>
          </p:nvPr>
        </p:nvSpPr>
        <p:spPr>
          <a:xfrm>
            <a:off x="1079946" y="4297556"/>
            <a:ext cx="8431699" cy="174502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000"/>
              <a:buNone/>
            </a:pPr>
            <a:r>
              <a:rPr lang="en-GB" sz="2000" dirty="0">
                <a:solidFill>
                  <a:schemeClr val="dk1"/>
                </a:solidFill>
                <a:latin typeface="Times New Roman"/>
                <a:ea typeface="Times New Roman"/>
                <a:cs typeface="Times New Roman"/>
                <a:sym typeface="Times New Roman"/>
              </a:rPr>
              <a:t>Using Raspberry Pi and Deep Learning</a:t>
            </a:r>
            <a:endParaRPr dirty="0"/>
          </a:p>
          <a:p>
            <a:pPr marL="0" lvl="0" indent="0" algn="l" rtl="0">
              <a:lnSpc>
                <a:spcPct val="90000"/>
              </a:lnSpc>
              <a:spcBef>
                <a:spcPts val="200"/>
              </a:spcBef>
              <a:spcAft>
                <a:spcPts val="0"/>
              </a:spcAft>
              <a:buSzPts val="2000"/>
              <a:buNone/>
            </a:pPr>
            <a:endParaRPr sz="2000" dirty="0">
              <a:solidFill>
                <a:schemeClr val="dk1"/>
              </a:solidFill>
              <a:latin typeface="Times New Roman"/>
              <a:ea typeface="Times New Roman"/>
              <a:cs typeface="Times New Roman"/>
              <a:sym typeface="Times New Roman"/>
            </a:endParaRPr>
          </a:p>
          <a:p>
            <a:pPr marL="0" lvl="0" indent="0" algn="l" rtl="0">
              <a:lnSpc>
                <a:spcPct val="90000"/>
              </a:lnSpc>
              <a:spcBef>
                <a:spcPts val="200"/>
              </a:spcBef>
              <a:spcAft>
                <a:spcPts val="0"/>
              </a:spcAft>
              <a:buSzPts val="2000"/>
              <a:buNone/>
            </a:pPr>
            <a:endParaRPr sz="2000" dirty="0">
              <a:solidFill>
                <a:schemeClr val="dk1"/>
              </a:solidFill>
              <a:latin typeface="Times New Roman"/>
              <a:ea typeface="Times New Roman"/>
              <a:cs typeface="Times New Roman"/>
              <a:sym typeface="Times New Roman"/>
            </a:endParaRPr>
          </a:p>
          <a:p>
            <a:pPr marL="0" lvl="0" indent="0" algn="r" rtl="0">
              <a:lnSpc>
                <a:spcPct val="90000"/>
              </a:lnSpc>
              <a:spcBef>
                <a:spcPts val="200"/>
              </a:spcBef>
              <a:spcAft>
                <a:spcPts val="0"/>
              </a:spcAft>
              <a:buSzPts val="1200"/>
              <a:buNone/>
            </a:pPr>
            <a:r>
              <a:rPr lang="en-GB"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Dixitha Kasturi (160116737003)</a:t>
            </a:r>
            <a:endParaRPr sz="2000" dirty="0">
              <a:latin typeface="Times New Roman" panose="02020603050405020304" pitchFamily="18" charset="0"/>
              <a:cs typeface="Times New Roman" panose="02020603050405020304" pitchFamily="18" charset="0"/>
            </a:endParaRPr>
          </a:p>
          <a:p>
            <a:pPr marL="0" lvl="0" indent="0" algn="r" rtl="0">
              <a:lnSpc>
                <a:spcPct val="90000"/>
              </a:lnSpc>
              <a:spcBef>
                <a:spcPts val="200"/>
              </a:spcBef>
              <a:spcAft>
                <a:spcPts val="0"/>
              </a:spcAft>
              <a:buSzPts val="1200"/>
              <a:buNone/>
            </a:pPr>
            <a:r>
              <a:rPr lang="en-GB" sz="1400" b="1" dirty="0" err="1">
                <a:solidFill>
                  <a:schemeClr val="dk1"/>
                </a:solidFill>
                <a:latin typeface="Times New Roman" panose="02020603050405020304" pitchFamily="18" charset="0"/>
                <a:ea typeface="Times New Roman"/>
                <a:cs typeface="Times New Roman" panose="02020603050405020304" pitchFamily="18" charset="0"/>
                <a:sym typeface="Times New Roman"/>
              </a:rPr>
              <a:t>Gouthami</a:t>
            </a:r>
            <a:r>
              <a:rPr lang="en-GB"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 V (160116737005)</a:t>
            </a:r>
          </a:p>
          <a:p>
            <a:pPr marL="0" lvl="0" indent="0" algn="r" rtl="0">
              <a:lnSpc>
                <a:spcPct val="90000"/>
              </a:lnSpc>
              <a:spcBef>
                <a:spcPts val="200"/>
              </a:spcBef>
              <a:spcAft>
                <a:spcPts val="0"/>
              </a:spcAft>
              <a:buSzPts val="1200"/>
              <a:buNone/>
            </a:pPr>
            <a:r>
              <a:rPr lang="en-GB"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BATCH -103</a:t>
            </a:r>
          </a:p>
          <a:p>
            <a:pPr marL="0" lvl="0" indent="0" algn="r" rtl="0">
              <a:lnSpc>
                <a:spcPct val="90000"/>
              </a:lnSpc>
              <a:spcBef>
                <a:spcPts val="200"/>
              </a:spcBef>
              <a:spcAft>
                <a:spcPts val="0"/>
              </a:spcAft>
              <a:buSzPts val="1200"/>
              <a:buNone/>
            </a:pPr>
            <a:endParaRPr dirty="0"/>
          </a:p>
          <a:p>
            <a:pPr marL="0" lvl="0" indent="0" algn="l" rtl="0">
              <a:lnSpc>
                <a:spcPct val="90000"/>
              </a:lnSpc>
              <a:spcBef>
                <a:spcPts val="200"/>
              </a:spcBef>
              <a:spcAft>
                <a:spcPts val="0"/>
              </a:spcAft>
              <a:buSzPts val="2000"/>
              <a:buNone/>
            </a:pPr>
            <a:endParaRPr sz="2000" dirty="0">
              <a:solidFill>
                <a:schemeClr val="dk1"/>
              </a:solidFill>
              <a:latin typeface="Times New Roman"/>
              <a:ea typeface="Times New Roman"/>
              <a:cs typeface="Times New Roman"/>
              <a:sym typeface="Times New Roman"/>
            </a:endParaRPr>
          </a:p>
        </p:txBody>
      </p:sp>
      <p:cxnSp>
        <p:nvCxnSpPr>
          <p:cNvPr id="95" name="Google Shape;95;p13"/>
          <p:cNvCxnSpPr>
            <a:cxnSpLocks/>
          </p:cNvCxnSpPr>
          <p:nvPr/>
        </p:nvCxnSpPr>
        <p:spPr>
          <a:xfrm>
            <a:off x="1079946" y="4214336"/>
            <a:ext cx="8431699" cy="0"/>
          </a:xfrm>
          <a:prstGeom prst="straightConnector1">
            <a:avLst/>
          </a:prstGeom>
          <a:noFill/>
          <a:ln w="19050" cap="flat" cmpd="sng">
            <a:solidFill>
              <a:srgbClr val="FFFFFF"/>
            </a:solidFill>
            <a:prstDash val="solid"/>
            <a:round/>
            <a:headEnd type="none" w="sm" len="sm"/>
            <a:tailEnd type="none" w="sm" len="sm"/>
          </a:ln>
        </p:spPr>
      </p:cxnSp>
      <p:sp>
        <p:nvSpPr>
          <p:cNvPr id="96" name="Google Shape;96;p13"/>
          <p:cNvSpPr/>
          <p:nvPr/>
        </p:nvSpPr>
        <p:spPr>
          <a:xfrm>
            <a:off x="10114960" y="620720"/>
            <a:ext cx="1436863" cy="55931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464132"/>
              </a:buClr>
              <a:buSzPts val="4000"/>
              <a:buFont typeface="Times New Roman"/>
              <a:buNone/>
            </a:pPr>
            <a:r>
              <a:rPr lang="en-GB" sz="3600" dirty="0">
                <a:latin typeface="Times New Roman"/>
                <a:ea typeface="Times New Roman"/>
                <a:cs typeface="Times New Roman"/>
                <a:sym typeface="Times New Roman"/>
              </a:rPr>
              <a:t>STEPS CATEGORIZATION</a:t>
            </a:r>
            <a:endParaRPr sz="3600" dirty="0"/>
          </a:p>
        </p:txBody>
      </p:sp>
      <p:grpSp>
        <p:nvGrpSpPr>
          <p:cNvPr id="163" name="Google Shape;163;p23"/>
          <p:cNvGrpSpPr/>
          <p:nvPr/>
        </p:nvGrpSpPr>
        <p:grpSpPr>
          <a:xfrm>
            <a:off x="1023939" y="2252794"/>
            <a:ext cx="9720261" cy="4019990"/>
            <a:chOff x="0" y="1367"/>
            <a:chExt cx="9720261" cy="4019990"/>
          </a:xfrm>
        </p:grpSpPr>
        <p:sp>
          <p:nvSpPr>
            <p:cNvPr id="164" name="Google Shape;164;p23"/>
            <p:cNvSpPr/>
            <p:nvPr/>
          </p:nvSpPr>
          <p:spPr>
            <a:xfrm>
              <a:off x="0" y="3299506"/>
              <a:ext cx="2430065" cy="721851"/>
            </a:xfrm>
            <a:prstGeom prst="rect">
              <a:avLst/>
            </a:prstGeom>
            <a:solidFill>
              <a:srgbClr val="9BBEBD"/>
            </a:solidFill>
            <a:ln w="15875" cap="flat" cmpd="sng">
              <a:solidFill>
                <a:srgbClr val="9BBE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txBox="1"/>
            <p:nvPr/>
          </p:nvSpPr>
          <p:spPr>
            <a:xfrm>
              <a:off x="0" y="3299506"/>
              <a:ext cx="2430065" cy="721851"/>
            </a:xfrm>
            <a:prstGeom prst="rect">
              <a:avLst/>
            </a:prstGeom>
            <a:noFill/>
            <a:ln>
              <a:noFill/>
            </a:ln>
          </p:spPr>
          <p:txBody>
            <a:bodyPr spcFirstLastPara="1" wrap="square" lIns="172825" tIns="184900" rIns="172825" bIns="1849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GB" sz="2600" b="0" i="0" u="none" strike="noStrike" cap="none">
                  <a:solidFill>
                    <a:schemeClr val="lt1"/>
                  </a:solidFill>
                  <a:latin typeface="Twentieth Century"/>
                  <a:ea typeface="Twentieth Century"/>
                  <a:cs typeface="Twentieth Century"/>
                  <a:sym typeface="Twentieth Century"/>
                </a:rPr>
                <a:t>Step 6</a:t>
              </a:r>
              <a:endParaRPr/>
            </a:p>
          </p:txBody>
        </p:sp>
        <p:sp>
          <p:nvSpPr>
            <p:cNvPr id="166" name="Google Shape;166;p23"/>
            <p:cNvSpPr/>
            <p:nvPr/>
          </p:nvSpPr>
          <p:spPr>
            <a:xfrm>
              <a:off x="2430065" y="3299506"/>
              <a:ext cx="7290196" cy="721851"/>
            </a:xfrm>
            <a:prstGeom prst="rect">
              <a:avLst/>
            </a:prstGeom>
            <a:solidFill>
              <a:srgbClr val="DEE7E6">
                <a:alpha val="89803"/>
              </a:srgbClr>
            </a:solidFill>
            <a:ln w="15875" cap="flat" cmpd="sng">
              <a:solidFill>
                <a:srgbClr val="DEE7E6">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txBox="1"/>
            <p:nvPr/>
          </p:nvSpPr>
          <p:spPr>
            <a:xfrm>
              <a:off x="2430065" y="3299506"/>
              <a:ext cx="7290196" cy="721851"/>
            </a:xfrm>
            <a:prstGeom prst="rect">
              <a:avLst/>
            </a:prstGeom>
            <a:noFill/>
            <a:ln>
              <a:noFill/>
            </a:ln>
          </p:spPr>
          <p:txBody>
            <a:bodyPr spcFirstLastPara="1" wrap="square" lIns="147875" tIns="215900" rIns="147875" bIns="215900" anchor="ctr" anchorCtr="0">
              <a:noAutofit/>
            </a:bodyPr>
            <a:lstStyle/>
            <a:p>
              <a:pPr marL="0" marR="0" lvl="0" indent="0" algn="l" rtl="0">
                <a:lnSpc>
                  <a:spcPct val="90000"/>
                </a:lnSpc>
                <a:spcBef>
                  <a:spcPts val="0"/>
                </a:spcBef>
                <a:spcAft>
                  <a:spcPts val="0"/>
                </a:spcAft>
                <a:buClr>
                  <a:schemeClr val="dk1"/>
                </a:buClr>
                <a:buSzPts val="1700"/>
                <a:buFont typeface="Times New Roman"/>
                <a:buNone/>
              </a:pPr>
              <a:r>
                <a:rPr lang="en-GB" sz="1700" b="1" i="0" u="none" strike="noStrike" cap="none">
                  <a:solidFill>
                    <a:schemeClr val="dk1"/>
                  </a:solidFill>
                  <a:latin typeface="Times New Roman"/>
                  <a:ea typeface="Times New Roman"/>
                  <a:cs typeface="Times New Roman"/>
                  <a:sym typeface="Times New Roman"/>
                </a:rPr>
                <a:t>Speaker interfacing with Raspberry pi to read out distance and class label.</a:t>
              </a:r>
              <a:endParaRPr/>
            </a:p>
          </p:txBody>
        </p:sp>
        <p:sp>
          <p:nvSpPr>
            <p:cNvPr id="168" name="Google Shape;168;p23"/>
            <p:cNvSpPr/>
            <p:nvPr/>
          </p:nvSpPr>
          <p:spPr>
            <a:xfrm rot="10800000">
              <a:off x="0" y="2200126"/>
              <a:ext cx="2430065" cy="1110207"/>
            </a:xfrm>
            <a:prstGeom prst="upArrowCallout">
              <a:avLst>
                <a:gd name="adj1" fmla="val 5000"/>
                <a:gd name="adj2" fmla="val 10000"/>
                <a:gd name="adj3" fmla="val 15000"/>
                <a:gd name="adj4" fmla="val 64977"/>
              </a:avLst>
            </a:prstGeom>
            <a:solidFill>
              <a:srgbClr val="D1CB6B"/>
            </a:solidFill>
            <a:ln w="15875" cap="flat" cmpd="sng">
              <a:solidFill>
                <a:srgbClr val="D1CB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txBox="1"/>
            <p:nvPr/>
          </p:nvSpPr>
          <p:spPr>
            <a:xfrm>
              <a:off x="0" y="2200126"/>
              <a:ext cx="2430065" cy="721634"/>
            </a:xfrm>
            <a:prstGeom prst="rect">
              <a:avLst/>
            </a:prstGeom>
            <a:noFill/>
            <a:ln>
              <a:noFill/>
            </a:ln>
          </p:spPr>
          <p:txBody>
            <a:bodyPr spcFirstLastPara="1" wrap="square" lIns="172825" tIns="184900" rIns="172825" bIns="1849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GB" sz="2600" b="0" i="0" u="none" strike="noStrike" cap="none" dirty="0">
                  <a:solidFill>
                    <a:schemeClr val="lt1"/>
                  </a:solidFill>
                  <a:latin typeface="Twentieth Century"/>
                  <a:ea typeface="Twentieth Century"/>
                  <a:cs typeface="Twentieth Century"/>
                  <a:sym typeface="Twentieth Century"/>
                </a:rPr>
                <a:t>Step </a:t>
              </a:r>
              <a:r>
                <a:rPr lang="en-GB" sz="2600" dirty="0">
                  <a:solidFill>
                    <a:schemeClr val="lt1"/>
                  </a:solidFill>
                  <a:latin typeface="Twentieth Century"/>
                  <a:ea typeface="Twentieth Century"/>
                  <a:cs typeface="Twentieth Century"/>
                  <a:sym typeface="Twentieth Century"/>
                </a:rPr>
                <a:t>5</a:t>
              </a:r>
              <a:endParaRPr dirty="0"/>
            </a:p>
          </p:txBody>
        </p:sp>
        <p:sp>
          <p:nvSpPr>
            <p:cNvPr id="170" name="Google Shape;170;p23"/>
            <p:cNvSpPr/>
            <p:nvPr/>
          </p:nvSpPr>
          <p:spPr>
            <a:xfrm>
              <a:off x="2430065" y="2200126"/>
              <a:ext cx="7290196" cy="721634"/>
            </a:xfrm>
            <a:prstGeom prst="rect">
              <a:avLst/>
            </a:prstGeom>
            <a:solidFill>
              <a:srgbClr val="EEECD3">
                <a:alpha val="89803"/>
              </a:srgbClr>
            </a:solidFill>
            <a:ln w="15875" cap="flat" cmpd="sng">
              <a:solidFill>
                <a:srgbClr val="EEECD3">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txBox="1"/>
            <p:nvPr/>
          </p:nvSpPr>
          <p:spPr>
            <a:xfrm>
              <a:off x="2430065" y="2200126"/>
              <a:ext cx="7290196" cy="721634"/>
            </a:xfrm>
            <a:prstGeom prst="rect">
              <a:avLst/>
            </a:prstGeom>
            <a:noFill/>
            <a:ln>
              <a:noFill/>
            </a:ln>
          </p:spPr>
          <p:txBody>
            <a:bodyPr spcFirstLastPara="1" wrap="square" lIns="147875" tIns="215900" rIns="147875" bIns="215900" anchor="ctr" anchorCtr="0">
              <a:noAutofit/>
            </a:bodyPr>
            <a:lstStyle/>
            <a:p>
              <a:pPr marL="0" marR="0" lvl="0" indent="0" algn="l" rtl="0">
                <a:lnSpc>
                  <a:spcPct val="90000"/>
                </a:lnSpc>
                <a:spcBef>
                  <a:spcPts val="0"/>
                </a:spcBef>
                <a:spcAft>
                  <a:spcPts val="0"/>
                </a:spcAft>
                <a:buClr>
                  <a:schemeClr val="dk1"/>
                </a:buClr>
                <a:buSzPts val="1700"/>
                <a:buFont typeface="Times New Roman"/>
                <a:buNone/>
              </a:pPr>
              <a:r>
                <a:rPr lang="en-GB" sz="1700" b="1" i="0" u="none" strike="noStrike" cap="none">
                  <a:solidFill>
                    <a:schemeClr val="dk1"/>
                  </a:solidFill>
                  <a:latin typeface="Times New Roman"/>
                  <a:ea typeface="Times New Roman"/>
                  <a:cs typeface="Times New Roman"/>
                  <a:sym typeface="Times New Roman"/>
                </a:rPr>
                <a:t>Distance Calculation</a:t>
              </a:r>
              <a:endParaRPr/>
            </a:p>
          </p:txBody>
        </p:sp>
        <p:sp>
          <p:nvSpPr>
            <p:cNvPr id="172" name="Google Shape;172;p23"/>
            <p:cNvSpPr/>
            <p:nvPr/>
          </p:nvSpPr>
          <p:spPr>
            <a:xfrm rot="10800000">
              <a:off x="0" y="1100747"/>
              <a:ext cx="2430065" cy="1110207"/>
            </a:xfrm>
            <a:prstGeom prst="upArrowCallout">
              <a:avLst>
                <a:gd name="adj1" fmla="val 5000"/>
                <a:gd name="adj2" fmla="val 10000"/>
                <a:gd name="adj3" fmla="val 15000"/>
                <a:gd name="adj4" fmla="val 64977"/>
              </a:avLst>
            </a:prstGeom>
            <a:solidFill>
              <a:schemeClr val="accent4"/>
            </a:solidFill>
            <a:ln w="158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txBox="1"/>
            <p:nvPr/>
          </p:nvSpPr>
          <p:spPr>
            <a:xfrm>
              <a:off x="0" y="1100747"/>
              <a:ext cx="2430065" cy="721634"/>
            </a:xfrm>
            <a:prstGeom prst="rect">
              <a:avLst/>
            </a:prstGeom>
            <a:noFill/>
            <a:ln>
              <a:noFill/>
            </a:ln>
          </p:spPr>
          <p:txBody>
            <a:bodyPr spcFirstLastPara="1" wrap="square" lIns="172825" tIns="184900" rIns="172825" bIns="1849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GB" sz="2600" b="0" i="0" u="none" strike="noStrike" cap="none" dirty="0">
                  <a:solidFill>
                    <a:schemeClr val="lt1"/>
                  </a:solidFill>
                  <a:latin typeface="Twentieth Century"/>
                  <a:ea typeface="Twentieth Century"/>
                  <a:cs typeface="Twentieth Century"/>
                  <a:sym typeface="Twentieth Century"/>
                </a:rPr>
                <a:t>Step 2 – 4</a:t>
              </a:r>
              <a:endParaRPr sz="2600" b="0" i="0" u="none" strike="noStrike" cap="none" dirty="0">
                <a:solidFill>
                  <a:schemeClr val="lt1"/>
                </a:solidFill>
                <a:latin typeface="Twentieth Century"/>
                <a:ea typeface="Twentieth Century"/>
                <a:cs typeface="Twentieth Century"/>
                <a:sym typeface="Twentieth Century"/>
              </a:endParaRPr>
            </a:p>
          </p:txBody>
        </p:sp>
        <p:sp>
          <p:nvSpPr>
            <p:cNvPr id="174" name="Google Shape;174;p23"/>
            <p:cNvSpPr/>
            <p:nvPr/>
          </p:nvSpPr>
          <p:spPr>
            <a:xfrm>
              <a:off x="2430065" y="1100747"/>
              <a:ext cx="7290196" cy="721634"/>
            </a:xfrm>
            <a:prstGeom prst="rect">
              <a:avLst/>
            </a:prstGeom>
            <a:solidFill>
              <a:srgbClr val="DCE0DE">
                <a:alpha val="89803"/>
              </a:srgbClr>
            </a:solidFill>
            <a:ln w="15875" cap="flat" cmpd="sng">
              <a:solidFill>
                <a:srgbClr val="DCE0DE">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txBox="1"/>
            <p:nvPr/>
          </p:nvSpPr>
          <p:spPr>
            <a:xfrm>
              <a:off x="2430065" y="1100747"/>
              <a:ext cx="7290196" cy="721634"/>
            </a:xfrm>
            <a:prstGeom prst="rect">
              <a:avLst/>
            </a:prstGeom>
            <a:noFill/>
            <a:ln>
              <a:noFill/>
            </a:ln>
          </p:spPr>
          <p:txBody>
            <a:bodyPr spcFirstLastPara="1" wrap="square" lIns="147875" tIns="215900" rIns="147875" bIns="215900" anchor="ctr" anchorCtr="0">
              <a:noAutofit/>
            </a:bodyPr>
            <a:lstStyle/>
            <a:p>
              <a:pPr marL="0" marR="0" lvl="0" indent="0" algn="l" rtl="0">
                <a:lnSpc>
                  <a:spcPct val="90000"/>
                </a:lnSpc>
                <a:spcBef>
                  <a:spcPts val="0"/>
                </a:spcBef>
                <a:spcAft>
                  <a:spcPts val="0"/>
                </a:spcAft>
                <a:buClr>
                  <a:schemeClr val="dk1"/>
                </a:buClr>
                <a:buSzPts val="1700"/>
                <a:buFont typeface="Times New Roman"/>
                <a:buNone/>
              </a:pPr>
              <a:r>
                <a:rPr lang="en-GB" sz="1700" b="1" i="0" u="none" strike="noStrike" cap="none" dirty="0">
                  <a:solidFill>
                    <a:schemeClr val="dk1"/>
                  </a:solidFill>
                  <a:latin typeface="Times New Roman"/>
                  <a:ea typeface="Times New Roman"/>
                  <a:cs typeface="Times New Roman"/>
                  <a:sym typeface="Times New Roman"/>
                </a:rPr>
                <a:t>Deep Learning Algorithm</a:t>
              </a:r>
              <a:endParaRPr dirty="0"/>
            </a:p>
          </p:txBody>
        </p:sp>
        <p:sp>
          <p:nvSpPr>
            <p:cNvPr id="176" name="Google Shape;176;p23"/>
            <p:cNvSpPr/>
            <p:nvPr/>
          </p:nvSpPr>
          <p:spPr>
            <a:xfrm rot="10800000">
              <a:off x="0" y="1367"/>
              <a:ext cx="2430065" cy="1110207"/>
            </a:xfrm>
            <a:prstGeom prst="upArrowCallout">
              <a:avLst>
                <a:gd name="adj1" fmla="val 5000"/>
                <a:gd name="adj2" fmla="val 10000"/>
                <a:gd name="adj3" fmla="val 15000"/>
                <a:gd name="adj4" fmla="val 64977"/>
              </a:avLst>
            </a:prstGeom>
            <a:solidFill>
              <a:srgbClr val="C79F5B"/>
            </a:solidFill>
            <a:ln w="15875" cap="flat" cmpd="sng">
              <a:solidFill>
                <a:srgbClr val="C79F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txBox="1"/>
            <p:nvPr/>
          </p:nvSpPr>
          <p:spPr>
            <a:xfrm>
              <a:off x="0" y="1367"/>
              <a:ext cx="2430065" cy="721634"/>
            </a:xfrm>
            <a:prstGeom prst="rect">
              <a:avLst/>
            </a:prstGeom>
            <a:noFill/>
            <a:ln>
              <a:noFill/>
            </a:ln>
          </p:spPr>
          <p:txBody>
            <a:bodyPr spcFirstLastPara="1" wrap="square" lIns="172825" tIns="184900" rIns="172825" bIns="184900" anchor="ctr" anchorCtr="0">
              <a:noAutofit/>
            </a:bodyPr>
            <a:lstStyle/>
            <a:p>
              <a:pPr marL="0" marR="0" lvl="0" indent="0" algn="ctr" rtl="0">
                <a:lnSpc>
                  <a:spcPct val="90000"/>
                </a:lnSpc>
                <a:spcBef>
                  <a:spcPts val="0"/>
                </a:spcBef>
                <a:spcAft>
                  <a:spcPts val="0"/>
                </a:spcAft>
                <a:buClr>
                  <a:schemeClr val="lt1"/>
                </a:buClr>
                <a:buSzPts val="2600"/>
                <a:buFont typeface="Twentieth Century"/>
                <a:buNone/>
              </a:pPr>
              <a:r>
                <a:rPr lang="en-GB" sz="2600" dirty="0">
                  <a:solidFill>
                    <a:schemeClr val="lt1"/>
                  </a:solidFill>
                  <a:latin typeface="Twentieth Century"/>
                  <a:sym typeface="Twentieth Century"/>
                </a:rPr>
                <a:t>Step 1</a:t>
              </a:r>
              <a:endParaRPr dirty="0"/>
            </a:p>
          </p:txBody>
        </p:sp>
        <p:sp>
          <p:nvSpPr>
            <p:cNvPr id="178" name="Google Shape;178;p23"/>
            <p:cNvSpPr/>
            <p:nvPr/>
          </p:nvSpPr>
          <p:spPr>
            <a:xfrm>
              <a:off x="2430065" y="1367"/>
              <a:ext cx="7290196" cy="721634"/>
            </a:xfrm>
            <a:prstGeom prst="rect">
              <a:avLst/>
            </a:prstGeom>
            <a:solidFill>
              <a:srgbClr val="EBDFD1">
                <a:alpha val="89803"/>
              </a:srgbClr>
            </a:solidFill>
            <a:ln w="15875" cap="flat" cmpd="sng">
              <a:solidFill>
                <a:srgbClr val="EBDFD1">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txBox="1"/>
            <p:nvPr/>
          </p:nvSpPr>
          <p:spPr>
            <a:xfrm>
              <a:off x="2430065" y="1367"/>
              <a:ext cx="7290196" cy="721634"/>
            </a:xfrm>
            <a:prstGeom prst="rect">
              <a:avLst/>
            </a:prstGeom>
            <a:noFill/>
            <a:ln>
              <a:noFill/>
            </a:ln>
          </p:spPr>
          <p:txBody>
            <a:bodyPr spcFirstLastPara="1" wrap="square" lIns="147875" tIns="215900" rIns="147875" bIns="215900" anchor="ctr" anchorCtr="0">
              <a:noAutofit/>
            </a:bodyPr>
            <a:lstStyle/>
            <a:p>
              <a:pPr marL="0" marR="0" lvl="0" indent="0" algn="l" rtl="0">
                <a:lnSpc>
                  <a:spcPct val="90000"/>
                </a:lnSpc>
                <a:spcBef>
                  <a:spcPts val="0"/>
                </a:spcBef>
                <a:spcAft>
                  <a:spcPts val="0"/>
                </a:spcAft>
                <a:buClr>
                  <a:schemeClr val="dk1"/>
                </a:buClr>
                <a:buSzPts val="1700"/>
                <a:buFont typeface="Times New Roman"/>
                <a:buNone/>
              </a:pPr>
              <a:r>
                <a:rPr lang="en-GB" sz="1700" b="1" i="0" u="none" strike="noStrike" cap="none" dirty="0">
                  <a:solidFill>
                    <a:schemeClr val="dk1"/>
                  </a:solidFill>
                  <a:latin typeface="Times New Roman"/>
                  <a:ea typeface="Times New Roman"/>
                  <a:cs typeface="Times New Roman"/>
                  <a:sym typeface="Times New Roman"/>
                </a:rPr>
                <a:t>Camera Interfacing with raspberry pi – Input Capturing</a:t>
              </a:r>
              <a:endParaRPr dirty="0"/>
            </a:p>
          </p:txBody>
        </p:sp>
      </p:grpSp>
      <p:sp>
        <p:nvSpPr>
          <p:cNvPr id="2" name="Flowchart: Connector 1">
            <a:extLst>
              <a:ext uri="{FF2B5EF4-FFF2-40B4-BE49-F238E27FC236}">
                <a16:creationId xmlns:a16="http://schemas.microsoft.com/office/drawing/2014/main" id="{C3828F23-98CD-4464-B58F-721A6FAC652C}"/>
              </a:ext>
            </a:extLst>
          </p:cNvPr>
          <p:cNvSpPr/>
          <p:nvPr/>
        </p:nvSpPr>
        <p:spPr>
          <a:xfrm>
            <a:off x="11095347" y="2429788"/>
            <a:ext cx="377073" cy="367645"/>
          </a:xfrm>
          <a:prstGeom prst="flowChartConnec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21" name="Flowchart: Connector 20">
            <a:extLst>
              <a:ext uri="{FF2B5EF4-FFF2-40B4-BE49-F238E27FC236}">
                <a16:creationId xmlns:a16="http://schemas.microsoft.com/office/drawing/2014/main" id="{0B0E2264-7C5F-4154-B697-A11BAC7F626B}"/>
              </a:ext>
            </a:extLst>
          </p:cNvPr>
          <p:cNvSpPr/>
          <p:nvPr/>
        </p:nvSpPr>
        <p:spPr>
          <a:xfrm>
            <a:off x="11095347" y="3529168"/>
            <a:ext cx="377073" cy="367645"/>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22" name="Flowchart: Connector 21">
            <a:extLst>
              <a:ext uri="{FF2B5EF4-FFF2-40B4-BE49-F238E27FC236}">
                <a16:creationId xmlns:a16="http://schemas.microsoft.com/office/drawing/2014/main" id="{07B0D9AD-7AB7-4E5E-87E7-038C53529673}"/>
              </a:ext>
            </a:extLst>
          </p:cNvPr>
          <p:cNvSpPr/>
          <p:nvPr/>
        </p:nvSpPr>
        <p:spPr>
          <a:xfrm>
            <a:off x="11095346" y="4572290"/>
            <a:ext cx="377073" cy="367645"/>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3" name="Flowchart: Connector 22">
            <a:extLst>
              <a:ext uri="{FF2B5EF4-FFF2-40B4-BE49-F238E27FC236}">
                <a16:creationId xmlns:a16="http://schemas.microsoft.com/office/drawing/2014/main" id="{2A4F39AA-FBCB-4433-B6E9-8B74A3B4896B}"/>
              </a:ext>
            </a:extLst>
          </p:cNvPr>
          <p:cNvSpPr/>
          <p:nvPr/>
        </p:nvSpPr>
        <p:spPr>
          <a:xfrm>
            <a:off x="11095345" y="5728035"/>
            <a:ext cx="377073" cy="367645"/>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9000">
              <a:schemeClr val="bg1">
                <a:lumMod val="95000"/>
              </a:schemeClr>
            </a:gs>
            <a:gs pos="100000">
              <a:schemeClr val="accent5">
                <a:lumMod val="40000"/>
                <a:lumOff val="60000"/>
              </a:schemeClr>
            </a:gs>
          </a:gsLst>
          <a:lin ang="5400000" scaled="1"/>
        </a:gradFill>
        <a:effectLst/>
      </p:bgPr>
    </p:bg>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464132"/>
              </a:buClr>
              <a:buSzPts val="4000"/>
              <a:buFont typeface="Times New Roman"/>
              <a:buNone/>
            </a:pPr>
            <a:r>
              <a:rPr lang="en-GB" sz="3600" dirty="0">
                <a:latin typeface="Times New Roman"/>
                <a:ea typeface="Times New Roman"/>
                <a:cs typeface="Times New Roman"/>
                <a:sym typeface="Times New Roman"/>
              </a:rPr>
              <a:t>STEP 1 : CAPTURING INPUT</a:t>
            </a:r>
            <a:endParaRPr sz="3600" dirty="0"/>
          </a:p>
        </p:txBody>
      </p:sp>
      <p:sp>
        <p:nvSpPr>
          <p:cNvPr id="185" name="Google Shape;185;p24"/>
          <p:cNvSpPr txBox="1">
            <a:spLocks noGrp="1"/>
          </p:cNvSpPr>
          <p:nvPr>
            <p:ph type="body" idx="1"/>
          </p:nvPr>
        </p:nvSpPr>
        <p:spPr>
          <a:xfrm>
            <a:off x="1024128" y="2286000"/>
            <a:ext cx="10388286" cy="4023360"/>
          </a:xfrm>
          <a:prstGeom prst="rect">
            <a:avLst/>
          </a:prstGeom>
          <a:noFill/>
          <a:ln>
            <a:noFill/>
          </a:ln>
        </p:spPr>
        <p:txBody>
          <a:bodyPr spcFirstLastPara="1" wrap="square" lIns="45700" tIns="45700" rIns="45700" bIns="45700" anchor="t" anchorCtr="0">
            <a:noAutofit/>
          </a:bodyPr>
          <a:lstStyle/>
          <a:p>
            <a:pPr marL="305118" lvl="0" algn="just" rtl="0">
              <a:lnSpc>
                <a:spcPct val="140000"/>
              </a:lnSpc>
              <a:spcBef>
                <a:spcPts val="0"/>
              </a:spcBef>
              <a:spcAft>
                <a:spcPts val="0"/>
              </a:spcAft>
              <a:buClr>
                <a:schemeClr val="bg2">
                  <a:lumMod val="50000"/>
                </a:schemeClr>
              </a:buClr>
              <a:buSzPts val="2035"/>
              <a:buFont typeface="Book Antiqua" panose="02040602050305030304" pitchFamily="18" charset="0"/>
              <a:buChar char="→"/>
            </a:pPr>
            <a:r>
              <a:rPr lang="en-GB" sz="2000" dirty="0">
                <a:latin typeface="Times New Roman" panose="02020603050405020304" pitchFamily="18" charset="0"/>
                <a:ea typeface="Times New Roman"/>
                <a:cs typeface="Times New Roman" panose="02020603050405020304" pitchFamily="18" charset="0"/>
                <a:sym typeface="Times New Roman"/>
              </a:rPr>
              <a:t>At first, input is captured by the Raspberry Pi Camera module and is handled by the package provided by python called </a:t>
            </a:r>
            <a:r>
              <a:rPr lang="en-GB" sz="2000" dirty="0" err="1">
                <a:latin typeface="Times New Roman" panose="02020603050405020304" pitchFamily="18" charset="0"/>
                <a:ea typeface="Times New Roman"/>
                <a:cs typeface="Times New Roman" panose="02020603050405020304" pitchFamily="18" charset="0"/>
                <a:sym typeface="Times New Roman"/>
              </a:rPr>
              <a:t>PiCamera</a:t>
            </a:r>
            <a:r>
              <a:rPr lang="en-GB" sz="2000" dirty="0">
                <a:latin typeface="Times New Roman" panose="02020603050405020304" pitchFamily="18" charset="0"/>
                <a:ea typeface="Times New Roman"/>
                <a:cs typeface="Times New Roman" panose="02020603050405020304" pitchFamily="18" charset="0"/>
                <a:sym typeface="Times New Roman"/>
              </a:rPr>
              <a:t>. </a:t>
            </a:r>
            <a:endParaRPr sz="2000" dirty="0">
              <a:latin typeface="Times New Roman" panose="02020603050405020304" pitchFamily="18" charset="0"/>
              <a:ea typeface="Times New Roman"/>
              <a:cs typeface="Times New Roman" panose="02020603050405020304" pitchFamily="18" charset="0"/>
              <a:sym typeface="Times New Roman"/>
            </a:endParaRPr>
          </a:p>
          <a:p>
            <a:pPr marL="305118" lvl="0" algn="just" rtl="0">
              <a:lnSpc>
                <a:spcPct val="140000"/>
              </a:lnSpc>
              <a:spcBef>
                <a:spcPts val="1400"/>
              </a:spcBef>
              <a:spcAft>
                <a:spcPts val="0"/>
              </a:spcAft>
              <a:buClr>
                <a:schemeClr val="bg2">
                  <a:lumMod val="50000"/>
                </a:schemeClr>
              </a:buClr>
              <a:buSzPts val="2035"/>
              <a:buFont typeface="Book Antiqua" panose="02040602050305030304" pitchFamily="18" charset="0"/>
              <a:buChar char="→"/>
            </a:pPr>
            <a:r>
              <a:rPr lang="en-GB" sz="2000" dirty="0" err="1">
                <a:latin typeface="Times New Roman" panose="02020603050405020304" pitchFamily="18" charset="0"/>
                <a:ea typeface="Times New Roman"/>
                <a:cs typeface="Times New Roman" panose="02020603050405020304" pitchFamily="18" charset="0"/>
                <a:sym typeface="Times New Roman"/>
              </a:rPr>
              <a:t>Start_recording</a:t>
            </a:r>
            <a:r>
              <a:rPr lang="en-GB" sz="2000" dirty="0">
                <a:latin typeface="Times New Roman" panose="02020603050405020304" pitchFamily="18" charset="0"/>
                <a:ea typeface="Times New Roman"/>
                <a:cs typeface="Times New Roman" panose="02020603050405020304" pitchFamily="18" charset="0"/>
                <a:sym typeface="Times New Roman"/>
              </a:rPr>
              <a:t> and </a:t>
            </a:r>
            <a:r>
              <a:rPr lang="en-GB" sz="2000" dirty="0" err="1">
                <a:latin typeface="Times New Roman" panose="02020603050405020304" pitchFamily="18" charset="0"/>
                <a:ea typeface="Times New Roman"/>
                <a:cs typeface="Times New Roman" panose="02020603050405020304" pitchFamily="18" charset="0"/>
                <a:sym typeface="Times New Roman"/>
              </a:rPr>
              <a:t>stop_recording</a:t>
            </a:r>
            <a:r>
              <a:rPr lang="en-GB" sz="2000" dirty="0">
                <a:latin typeface="Times New Roman" panose="02020603050405020304" pitchFamily="18" charset="0"/>
                <a:ea typeface="Times New Roman"/>
                <a:cs typeface="Times New Roman" panose="02020603050405020304" pitchFamily="18" charset="0"/>
                <a:sym typeface="Times New Roman"/>
              </a:rPr>
              <a:t> functions are used from the library to get the input and the captured input can be processed accordingly, </a:t>
            </a:r>
            <a:r>
              <a:rPr lang="en-GB" sz="2000" dirty="0" err="1">
                <a:latin typeface="Times New Roman" panose="02020603050405020304" pitchFamily="18" charset="0"/>
                <a:ea typeface="Times New Roman"/>
                <a:cs typeface="Times New Roman" panose="02020603050405020304" pitchFamily="18" charset="0"/>
                <a:sym typeface="Times New Roman"/>
              </a:rPr>
              <a:t>eg</a:t>
            </a:r>
            <a:r>
              <a:rPr lang="en-GB" sz="2000" dirty="0">
                <a:latin typeface="Times New Roman" panose="02020603050405020304" pitchFamily="18" charset="0"/>
                <a:ea typeface="Times New Roman"/>
                <a:cs typeface="Times New Roman" panose="02020603050405020304" pitchFamily="18" charset="0"/>
                <a:sym typeface="Times New Roman"/>
              </a:rPr>
              <a:t>: changing resolution, so that it becomes suitable for the Deep Learning algorithm which processes it further for prediction.</a:t>
            </a:r>
            <a:endParaRPr sz="2000" dirty="0">
              <a:latin typeface="Times New Roman" panose="02020603050405020304" pitchFamily="18" charset="0"/>
              <a:ea typeface="Times New Roman"/>
              <a:cs typeface="Times New Roman" panose="02020603050405020304" pitchFamily="18" charset="0"/>
              <a:sym typeface="Times New Roman"/>
            </a:endParaRPr>
          </a:p>
          <a:p>
            <a:pPr marL="305118" lvl="0" algn="just" rtl="0">
              <a:lnSpc>
                <a:spcPct val="140000"/>
              </a:lnSpc>
              <a:spcBef>
                <a:spcPts val="1400"/>
              </a:spcBef>
              <a:spcAft>
                <a:spcPts val="0"/>
              </a:spcAft>
              <a:buClr>
                <a:schemeClr val="bg2">
                  <a:lumMod val="50000"/>
                </a:schemeClr>
              </a:buClr>
              <a:buSzPts val="2035"/>
              <a:buFont typeface="Book Antiqua" panose="02040602050305030304" pitchFamily="18" charset="0"/>
              <a:buChar char="→"/>
            </a:pPr>
            <a:r>
              <a:rPr lang="en-GB" sz="2000" dirty="0">
                <a:latin typeface="Times New Roman" panose="02020603050405020304" pitchFamily="18" charset="0"/>
                <a:cs typeface="Times New Roman" panose="02020603050405020304" pitchFamily="18" charset="0"/>
              </a:rPr>
              <a:t> T</a:t>
            </a:r>
            <a:r>
              <a:rPr lang="en-GB" sz="2000" dirty="0">
                <a:latin typeface="Times New Roman" panose="02020603050405020304" pitchFamily="18" charset="0"/>
                <a:ea typeface="Times New Roman"/>
                <a:cs typeface="Times New Roman" panose="02020603050405020304" pitchFamily="18" charset="0"/>
                <a:sym typeface="Times New Roman"/>
              </a:rPr>
              <a:t>he input to Deep Learning algorithms are images which are extracted from the video captured by Pi using OpenCV. OpenCV breaks the given video into frames of images.</a:t>
            </a:r>
            <a:br>
              <a:rPr lang="en-GB" sz="2000" dirty="0">
                <a:latin typeface="Times New Roman" panose="02020603050405020304" pitchFamily="18" charset="0"/>
                <a:ea typeface="Times New Roman"/>
                <a:cs typeface="Times New Roman" panose="02020603050405020304" pitchFamily="18" charset="0"/>
                <a:sym typeface="Times New Roman"/>
              </a:rPr>
            </a:br>
            <a:endParaRPr sz="2000" dirty="0">
              <a:latin typeface="Times New Roman" panose="02020603050405020304" pitchFamily="18" charset="0"/>
              <a:ea typeface="Times New Roman"/>
              <a:cs typeface="Times New Roman" panose="02020603050405020304" pitchFamily="18" charset="0"/>
              <a:sym typeface="Times New Roman"/>
            </a:endParaRPr>
          </a:p>
          <a:p>
            <a:pPr marL="91440" lvl="0" indent="0" algn="just" rtl="0">
              <a:lnSpc>
                <a:spcPct val="140000"/>
              </a:lnSpc>
              <a:spcBef>
                <a:spcPts val="1400"/>
              </a:spcBef>
              <a:spcAft>
                <a:spcPts val="0"/>
              </a:spcAft>
              <a:buSzPts val="2035"/>
              <a:buFont typeface="Noto Sans Symbols"/>
              <a:buNone/>
            </a:pPr>
            <a:endParaRPr sz="2035" dirty="0">
              <a:latin typeface="Times New Roman"/>
              <a:ea typeface="Times New Roman"/>
              <a:cs typeface="Times New Roman"/>
              <a:sym typeface="Times New Roman"/>
            </a:endParaRPr>
          </a:p>
        </p:txBody>
      </p:sp>
      <p:sp>
        <p:nvSpPr>
          <p:cNvPr id="2" name="Flowchart: Connector 1">
            <a:extLst>
              <a:ext uri="{FF2B5EF4-FFF2-40B4-BE49-F238E27FC236}">
                <a16:creationId xmlns:a16="http://schemas.microsoft.com/office/drawing/2014/main" id="{7E7B7787-F0CF-4D36-9020-319965E17923}"/>
              </a:ext>
            </a:extLst>
          </p:cNvPr>
          <p:cNvSpPr/>
          <p:nvPr/>
        </p:nvSpPr>
        <p:spPr>
          <a:xfrm>
            <a:off x="11180190" y="367645"/>
            <a:ext cx="457200" cy="457200"/>
          </a:xfrm>
          <a:prstGeom prst="flowChartConnector">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000">
              <a:schemeClr val="bg1">
                <a:lumMod val="95000"/>
              </a:schemeClr>
            </a:gs>
            <a:gs pos="72000">
              <a:schemeClr val="accent4">
                <a:lumMod val="40000"/>
                <a:lumOff val="60000"/>
              </a:schemeClr>
            </a:gs>
          </a:gsLst>
          <a:lin ang="5400000" scaled="1"/>
        </a:gradFill>
        <a:effectLst/>
      </p:bgPr>
    </p:bg>
    <p:spTree>
      <p:nvGrpSpPr>
        <p:cNvPr id="1" name="Shape 189"/>
        <p:cNvGrpSpPr/>
        <p:nvPr/>
      </p:nvGrpSpPr>
      <p:grpSpPr>
        <a:xfrm>
          <a:off x="0" y="0"/>
          <a:ext cx="0" cy="0"/>
          <a:chOff x="0" y="0"/>
          <a:chExt cx="0" cy="0"/>
        </a:xfrm>
      </p:grpSpPr>
      <p:sp>
        <p:nvSpPr>
          <p:cNvPr id="190" name="Google Shape;190;p25"/>
          <p:cNvSpPr/>
          <p:nvPr/>
        </p:nvSpPr>
        <p:spPr>
          <a:xfrm>
            <a:off x="0" y="0"/>
            <a:ext cx="12192000" cy="6858000"/>
          </a:xfrm>
          <a:prstGeom prst="rect">
            <a:avLst/>
          </a:prstGeom>
          <a:gradFill>
            <a:gsLst>
              <a:gs pos="44000">
                <a:schemeClr val="bg1">
                  <a:lumMod val="95000"/>
                </a:schemeClr>
              </a:gs>
              <a:gs pos="95000">
                <a:schemeClr val="accent4">
                  <a:lumMod val="60000"/>
                  <a:lumOff val="40000"/>
                </a:schemeClr>
              </a:gs>
            </a:gsLst>
            <a:lin ang="5400000" scaled="1"/>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191" name="Google Shape;191;p25"/>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rgbClr val="464132"/>
              </a:buClr>
              <a:buSzPts val="3600"/>
              <a:buFont typeface="Times New Roman"/>
              <a:buNone/>
            </a:pPr>
            <a:r>
              <a:rPr lang="en-GB" sz="3600" dirty="0">
                <a:latin typeface="Times New Roman"/>
                <a:ea typeface="Times New Roman"/>
                <a:cs typeface="Times New Roman"/>
                <a:sym typeface="Times New Roman"/>
              </a:rPr>
              <a:t>STEP 2 - 4 :</a:t>
            </a:r>
            <a:br>
              <a:rPr lang="en-GB" sz="3600" dirty="0">
                <a:latin typeface="Times New Roman"/>
                <a:ea typeface="Times New Roman"/>
                <a:cs typeface="Times New Roman"/>
                <a:sym typeface="Times New Roman"/>
              </a:rPr>
            </a:br>
            <a:r>
              <a:rPr lang="en-GB" sz="3600" dirty="0">
                <a:latin typeface="Times New Roman"/>
                <a:ea typeface="Times New Roman"/>
                <a:cs typeface="Times New Roman"/>
                <a:sym typeface="Times New Roman"/>
              </a:rPr>
              <a:t>ALGORITHM</a:t>
            </a:r>
            <a:endParaRPr dirty="0"/>
          </a:p>
        </p:txBody>
      </p:sp>
      <p:sp>
        <p:nvSpPr>
          <p:cNvPr id="193" name="Google Shape;193;p25"/>
          <p:cNvSpPr txBox="1">
            <a:spLocks noGrp="1"/>
          </p:cNvSpPr>
          <p:nvPr>
            <p:ph type="body" idx="1"/>
          </p:nvPr>
        </p:nvSpPr>
        <p:spPr>
          <a:xfrm>
            <a:off x="4999330" y="804333"/>
            <a:ext cx="6925936" cy="5249334"/>
          </a:xfrm>
          <a:prstGeom prst="rect">
            <a:avLst/>
          </a:prstGeom>
          <a:noFill/>
          <a:ln>
            <a:noFill/>
          </a:ln>
        </p:spPr>
        <p:txBody>
          <a:bodyPr spcFirstLastPara="1" wrap="square" lIns="45700" tIns="45700" rIns="45700" bIns="45700" anchor="ctr" anchorCtr="0">
            <a:noAutofit/>
          </a:bodyPr>
          <a:lstStyle/>
          <a:p>
            <a:pPr marL="91440" lvl="0" indent="-177800" algn="l" rtl="0">
              <a:lnSpc>
                <a:spcPct val="90000"/>
              </a:lnSpc>
              <a:spcBef>
                <a:spcPts val="0"/>
              </a:spcBef>
              <a:spcAft>
                <a:spcPts val="0"/>
              </a:spcAft>
              <a:buSzPts val="2800"/>
              <a:buChar char=" "/>
            </a:pPr>
            <a:r>
              <a:rPr lang="en-GB" sz="2800" dirty="0">
                <a:latin typeface="Times New Roman"/>
                <a:ea typeface="Times New Roman"/>
                <a:cs typeface="Times New Roman"/>
                <a:sym typeface="Times New Roman"/>
              </a:rPr>
              <a:t>Fast RCNN</a:t>
            </a:r>
            <a:endParaRPr dirty="0"/>
          </a:p>
          <a:p>
            <a:pPr marL="91440" lvl="0" indent="-177800" algn="l" rtl="0">
              <a:lnSpc>
                <a:spcPct val="90000"/>
              </a:lnSpc>
              <a:spcBef>
                <a:spcPts val="1400"/>
              </a:spcBef>
              <a:spcAft>
                <a:spcPts val="0"/>
              </a:spcAft>
              <a:buSzPts val="2800"/>
              <a:buChar char=" "/>
            </a:pPr>
            <a:r>
              <a:rPr lang="en-GB" sz="2800" dirty="0">
                <a:latin typeface="Times New Roman"/>
                <a:ea typeface="Times New Roman"/>
                <a:cs typeface="Times New Roman"/>
                <a:sym typeface="Times New Roman"/>
              </a:rPr>
              <a:t>YOLO</a:t>
            </a:r>
            <a:endParaRPr dirty="0"/>
          </a:p>
          <a:p>
            <a:pPr marL="91440" lvl="0" indent="-177800" algn="l" rtl="0">
              <a:lnSpc>
                <a:spcPct val="90000"/>
              </a:lnSpc>
              <a:spcBef>
                <a:spcPts val="1400"/>
              </a:spcBef>
              <a:spcAft>
                <a:spcPts val="0"/>
              </a:spcAft>
              <a:buSzPts val="2800"/>
              <a:buChar char=" "/>
            </a:pPr>
            <a:r>
              <a:rPr lang="en-GB" sz="2800" dirty="0">
                <a:latin typeface="Times New Roman"/>
                <a:ea typeface="Times New Roman"/>
                <a:cs typeface="Times New Roman"/>
                <a:sym typeface="Times New Roman"/>
              </a:rPr>
              <a:t>Comparison between Fast RCNN and YOLO</a:t>
            </a:r>
          </a:p>
          <a:p>
            <a:pPr marL="91440" lvl="0" indent="-177800" algn="l" rtl="0">
              <a:lnSpc>
                <a:spcPct val="90000"/>
              </a:lnSpc>
              <a:spcBef>
                <a:spcPts val="1400"/>
              </a:spcBef>
              <a:spcAft>
                <a:spcPts val="0"/>
              </a:spcAft>
              <a:buSzPts val="2800"/>
              <a:buChar char=" "/>
            </a:pPr>
            <a:r>
              <a:rPr lang="en-GB" sz="2800" dirty="0">
                <a:latin typeface="Times New Roman"/>
                <a:cs typeface="Times New Roman"/>
                <a:sym typeface="Times New Roman"/>
              </a:rPr>
              <a:t>Implementation</a:t>
            </a:r>
            <a:endParaRPr dirty="0"/>
          </a:p>
        </p:txBody>
      </p:sp>
      <p:cxnSp>
        <p:nvCxnSpPr>
          <p:cNvPr id="192" name="Google Shape;192;p25"/>
          <p:cNvCxnSpPr/>
          <p:nvPr/>
        </p:nvCxnSpPr>
        <p:spPr>
          <a:xfrm>
            <a:off x="4677597" y="1600200"/>
            <a:ext cx="0" cy="3657600"/>
          </a:xfrm>
          <a:prstGeom prst="straightConnector1">
            <a:avLst/>
          </a:prstGeom>
          <a:noFill/>
          <a:ln w="19050" cap="flat" cmpd="sng">
            <a:solidFill>
              <a:schemeClr val="accent1"/>
            </a:solidFill>
            <a:prstDash val="solid"/>
            <a:round/>
            <a:headEnd type="none" w="sm" len="sm"/>
            <a:tailEnd type="none" w="sm" len="sm"/>
          </a:ln>
        </p:spPr>
      </p:cxnSp>
      <p:sp>
        <p:nvSpPr>
          <p:cNvPr id="6" name="Flowchart: Connector 5">
            <a:extLst>
              <a:ext uri="{FF2B5EF4-FFF2-40B4-BE49-F238E27FC236}">
                <a16:creationId xmlns:a16="http://schemas.microsoft.com/office/drawing/2014/main" id="{C7B79F8D-7FE1-4DC3-9E68-AAF2E2B4239D}"/>
              </a:ext>
            </a:extLst>
          </p:cNvPr>
          <p:cNvSpPr/>
          <p:nvPr/>
        </p:nvSpPr>
        <p:spPr>
          <a:xfrm>
            <a:off x="11180190" y="329938"/>
            <a:ext cx="457200" cy="4572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848281" y="561769"/>
            <a:ext cx="9720072"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464132"/>
              </a:buClr>
              <a:buSzPts val="4400"/>
              <a:buFont typeface="Times New Roman"/>
              <a:buNone/>
            </a:pPr>
            <a:r>
              <a:rPr lang="en-GB" sz="4400" dirty="0">
                <a:latin typeface="Times New Roman"/>
                <a:ea typeface="Times New Roman"/>
                <a:cs typeface="Times New Roman"/>
                <a:sym typeface="Times New Roman"/>
              </a:rPr>
              <a:t>Fast RCNN</a:t>
            </a:r>
          </a:p>
        </p:txBody>
      </p:sp>
      <p:sp>
        <p:nvSpPr>
          <p:cNvPr id="199" name="Google Shape;199;p26"/>
          <p:cNvSpPr txBox="1">
            <a:spLocks noGrp="1"/>
          </p:cNvSpPr>
          <p:nvPr>
            <p:ph type="body" idx="1"/>
          </p:nvPr>
        </p:nvSpPr>
        <p:spPr>
          <a:xfrm>
            <a:off x="685802" y="1940713"/>
            <a:ext cx="10657917" cy="4797083"/>
          </a:xfrm>
          <a:prstGeom prst="rect">
            <a:avLst/>
          </a:prstGeom>
          <a:noFill/>
          <a:ln>
            <a:noFill/>
          </a:ln>
        </p:spPr>
        <p:txBody>
          <a:bodyPr spcFirstLastPara="1" wrap="square" lIns="45700" tIns="45700" rIns="45700" bIns="45700" anchor="t" anchorCtr="0">
            <a:noAutofit/>
          </a:bodyPr>
          <a:lstStyle/>
          <a:p>
            <a:pPr marL="383540" lvl="0" indent="-457200" algn="just" rtl="0">
              <a:lnSpc>
                <a:spcPct val="90000"/>
              </a:lnSpc>
              <a:spcBef>
                <a:spcPts val="0"/>
              </a:spcBef>
              <a:spcAft>
                <a:spcPts val="0"/>
              </a:spcAft>
              <a:buClr>
                <a:schemeClr val="bg2">
                  <a:lumMod val="50000"/>
                </a:schemeClr>
              </a:buClr>
              <a:buSzPts val="2600"/>
              <a:buFont typeface="Book Antiqua" panose="02040602050305030304" pitchFamily="18" charset="0"/>
              <a:buChar char="→"/>
            </a:pPr>
            <a:r>
              <a:rPr lang="en-US" sz="2400" dirty="0">
                <a:latin typeface="Times New Roman"/>
                <a:ea typeface="Times New Roman"/>
                <a:cs typeface="Times New Roman"/>
                <a:sym typeface="Times New Roman"/>
              </a:rPr>
              <a:t>The image is first processed with CNN to obtain feature maps.</a:t>
            </a:r>
          </a:p>
          <a:p>
            <a:pPr marL="383540" lvl="0" indent="-457200" algn="just" rtl="0">
              <a:lnSpc>
                <a:spcPct val="90000"/>
              </a:lnSpc>
              <a:spcBef>
                <a:spcPts val="1400"/>
              </a:spcBef>
              <a:spcAft>
                <a:spcPts val="0"/>
              </a:spcAft>
              <a:buClr>
                <a:schemeClr val="bg2">
                  <a:lumMod val="50000"/>
                </a:schemeClr>
              </a:buClr>
              <a:buSzPts val="2600"/>
              <a:buFont typeface="Book Antiqua" panose="02040602050305030304" pitchFamily="18" charset="0"/>
              <a:buChar char="→"/>
            </a:pPr>
            <a:r>
              <a:rPr lang="en-US" sz="2400" dirty="0">
                <a:latin typeface="Times New Roman"/>
                <a:ea typeface="Times New Roman"/>
                <a:cs typeface="Times New Roman"/>
                <a:sym typeface="Times New Roman"/>
              </a:rPr>
              <a:t>Regional Proposal feature map is created for each regional proposal extract from the feature maps.</a:t>
            </a:r>
          </a:p>
          <a:p>
            <a:pPr marL="383540" lvl="0" indent="-457200" algn="just" rtl="0">
              <a:lnSpc>
                <a:spcPct val="90000"/>
              </a:lnSpc>
              <a:spcBef>
                <a:spcPts val="1400"/>
              </a:spcBef>
              <a:spcAft>
                <a:spcPts val="0"/>
              </a:spcAft>
              <a:buClr>
                <a:schemeClr val="bg2">
                  <a:lumMod val="50000"/>
                </a:schemeClr>
              </a:buClr>
              <a:buSzPts val="2600"/>
              <a:buFont typeface="Book Antiqua" panose="02040602050305030304" pitchFamily="18" charset="0"/>
              <a:buChar char="→"/>
            </a:pPr>
            <a:r>
              <a:rPr lang="en-US" sz="2400" dirty="0">
                <a:latin typeface="Times New Roman"/>
                <a:ea typeface="Times New Roman"/>
                <a:cs typeface="Times New Roman"/>
                <a:sym typeface="Times New Roman"/>
              </a:rPr>
              <a:t>This Regional proposal feature map is resized to a fixed size with the help of a pooling layer called Region Of Interest(ROI) pooling layer</a:t>
            </a:r>
          </a:p>
          <a:p>
            <a:pPr marL="383540" indent="-457200" algn="just">
              <a:spcBef>
                <a:spcPts val="1400"/>
              </a:spcBef>
              <a:buClr>
                <a:schemeClr val="bg2">
                  <a:lumMod val="50000"/>
                </a:schemeClr>
              </a:buClr>
              <a:buSzPts val="2600"/>
              <a:buFont typeface="Book Antiqua" panose="02040602050305030304" pitchFamily="18" charset="0"/>
              <a:buChar char="→"/>
            </a:pPr>
            <a:r>
              <a:rPr lang="en-US" sz="2400" dirty="0">
                <a:latin typeface="Times New Roman"/>
                <a:ea typeface="Times New Roman"/>
                <a:cs typeface="Times New Roman"/>
                <a:sym typeface="Times New Roman"/>
              </a:rPr>
              <a:t>Feature vector is then obtained through the pooling layer and is passed to 2 fully connected layers:</a:t>
            </a:r>
          </a:p>
          <a:p>
            <a:pPr marL="840740" lvl="1" indent="-457200">
              <a:spcBef>
                <a:spcPts val="1400"/>
              </a:spcBef>
              <a:buClr>
                <a:schemeClr val="bg2">
                  <a:lumMod val="50000"/>
                </a:schemeClr>
              </a:buClr>
              <a:buSzPts val="2600"/>
              <a:buFont typeface="Book Antiqua" panose="02040602050305030304" pitchFamily="18" charset="0"/>
              <a:buChar char="→"/>
            </a:pPr>
            <a:r>
              <a:rPr lang="en-US" sz="2200" dirty="0" err="1">
                <a:latin typeface="Times New Roman"/>
                <a:ea typeface="Times New Roman"/>
                <a:cs typeface="Times New Roman"/>
                <a:sym typeface="Times New Roman"/>
              </a:rPr>
              <a:t>Softmax</a:t>
            </a:r>
            <a:r>
              <a:rPr lang="en-US" sz="2200" dirty="0">
                <a:latin typeface="Times New Roman"/>
                <a:ea typeface="Times New Roman"/>
                <a:cs typeface="Times New Roman"/>
                <a:sym typeface="Times New Roman"/>
              </a:rPr>
              <a:t> Classification Layer: Class label is attached to the object in this layer</a:t>
            </a:r>
          </a:p>
          <a:p>
            <a:pPr marL="840740" lvl="1" indent="-457200">
              <a:spcBef>
                <a:spcPts val="1400"/>
              </a:spcBef>
              <a:buClr>
                <a:schemeClr val="bg2">
                  <a:lumMod val="50000"/>
                </a:schemeClr>
              </a:buClr>
              <a:buSzPts val="2600"/>
              <a:buFont typeface="Book Antiqua" panose="02040602050305030304" pitchFamily="18" charset="0"/>
              <a:buChar char="→"/>
            </a:pPr>
            <a:r>
              <a:rPr lang="en-US" sz="2200" dirty="0">
                <a:latin typeface="Times New Roman"/>
                <a:ea typeface="Times New Roman"/>
                <a:cs typeface="Times New Roman"/>
                <a:sym typeface="Times New Roman"/>
              </a:rPr>
              <a:t>Bounding Box </a:t>
            </a:r>
            <a:r>
              <a:rPr lang="en-US" sz="2200" dirty="0" err="1">
                <a:latin typeface="Times New Roman"/>
                <a:ea typeface="Times New Roman"/>
                <a:cs typeface="Times New Roman"/>
                <a:sym typeface="Times New Roman"/>
              </a:rPr>
              <a:t>Regresser</a:t>
            </a:r>
            <a:r>
              <a:rPr lang="en-US" sz="2200" dirty="0">
                <a:latin typeface="Times New Roman"/>
                <a:ea typeface="Times New Roman"/>
                <a:cs typeface="Times New Roman"/>
                <a:sym typeface="Times New Roman"/>
              </a:rPr>
              <a:t>: Outputs bounding box coordinates for each output class</a:t>
            </a:r>
          </a:p>
        </p:txBody>
      </p:sp>
      <p:sp>
        <p:nvSpPr>
          <p:cNvPr id="4" name="Flowchart: Connector 3">
            <a:extLst>
              <a:ext uri="{FF2B5EF4-FFF2-40B4-BE49-F238E27FC236}">
                <a16:creationId xmlns:a16="http://schemas.microsoft.com/office/drawing/2014/main" id="{E2A4ADF5-EE19-4444-945C-5F9226BF2099}"/>
              </a:ext>
            </a:extLst>
          </p:cNvPr>
          <p:cNvSpPr/>
          <p:nvPr/>
        </p:nvSpPr>
        <p:spPr>
          <a:xfrm>
            <a:off x="11180190" y="320511"/>
            <a:ext cx="457200" cy="4572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8" descr="A person riding a horse&#10;&#10;Description generated with very high confidence"/>
          <p:cNvPicPr preferRelativeResize="0"/>
          <p:nvPr/>
        </p:nvPicPr>
        <p:blipFill rotWithShape="1">
          <a:blip r:embed="rId3">
            <a:alphaModFix/>
          </a:blip>
          <a:srcRect/>
          <a:stretch/>
        </p:blipFill>
        <p:spPr>
          <a:xfrm>
            <a:off x="468924" y="1207478"/>
            <a:ext cx="10726614" cy="4290644"/>
          </a:xfrm>
          <a:prstGeom prst="rect">
            <a:avLst/>
          </a:prstGeom>
          <a:noFill/>
          <a:ln>
            <a:noFill/>
          </a:ln>
        </p:spPr>
      </p:pic>
      <p:sp>
        <p:nvSpPr>
          <p:cNvPr id="3" name="Flowchart: Connector 2">
            <a:extLst>
              <a:ext uri="{FF2B5EF4-FFF2-40B4-BE49-F238E27FC236}">
                <a16:creationId xmlns:a16="http://schemas.microsoft.com/office/drawing/2014/main" id="{8F3368F3-EF0F-42E6-8E8A-DCB0A674091E}"/>
              </a:ext>
            </a:extLst>
          </p:cNvPr>
          <p:cNvSpPr/>
          <p:nvPr/>
        </p:nvSpPr>
        <p:spPr>
          <a:xfrm>
            <a:off x="11180190" y="320511"/>
            <a:ext cx="457200" cy="4572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8C468-13DE-4396-BC3E-52B77C6FF4BD}"/>
              </a:ext>
            </a:extLst>
          </p:cNvPr>
          <p:cNvSpPr>
            <a:spLocks noGrp="1"/>
          </p:cNvSpPr>
          <p:nvPr>
            <p:ph type="title"/>
          </p:nvPr>
        </p:nvSpPr>
        <p:spPr/>
        <p:txBody>
          <a:bodyPr/>
          <a:lstStyle/>
          <a:p>
            <a:r>
              <a:rPr lang="en-GB" dirty="0">
                <a:latin typeface="Times New Roman"/>
              </a:rPr>
              <a:t>Fast RCNN</a:t>
            </a:r>
            <a:endParaRPr lang="en-IN" dirty="0"/>
          </a:p>
        </p:txBody>
      </p:sp>
      <p:sp>
        <p:nvSpPr>
          <p:cNvPr id="3" name="Google Shape;227;p31">
            <a:extLst>
              <a:ext uri="{FF2B5EF4-FFF2-40B4-BE49-F238E27FC236}">
                <a16:creationId xmlns:a16="http://schemas.microsoft.com/office/drawing/2014/main" id="{A601BF20-63AB-4344-8D2E-36353721B550}"/>
              </a:ext>
            </a:extLst>
          </p:cNvPr>
          <p:cNvSpPr txBox="1">
            <a:spLocks/>
          </p:cNvSpPr>
          <p:nvPr/>
        </p:nvSpPr>
        <p:spPr>
          <a:xfrm>
            <a:off x="761737" y="2182305"/>
            <a:ext cx="7687800" cy="4023300"/>
          </a:xfrm>
          <a:prstGeom prst="rect">
            <a:avLst/>
          </a:prstGeom>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spcBef>
                <a:spcPts val="1200"/>
              </a:spcBef>
              <a:buSzPts val="2000"/>
              <a:buFont typeface="Times New Roman"/>
              <a:buChar char="❏"/>
            </a:pPr>
            <a:r>
              <a:rPr lang="en-US" sz="2000" dirty="0">
                <a:latin typeface="Times New Roman"/>
                <a:ea typeface="Times New Roman"/>
                <a:cs typeface="Times New Roman"/>
                <a:sym typeface="Times New Roman"/>
              </a:rPr>
              <a:t>For RCNN, </a:t>
            </a:r>
            <a:r>
              <a:rPr lang="en-US" sz="2000" dirty="0" err="1">
                <a:latin typeface="Times New Roman"/>
                <a:ea typeface="Times New Roman"/>
                <a:cs typeface="Times New Roman"/>
                <a:sym typeface="Times New Roman"/>
              </a:rPr>
              <a:t>ReLU</a:t>
            </a:r>
            <a:r>
              <a:rPr lang="en-US" sz="2000" dirty="0">
                <a:latin typeface="Times New Roman"/>
                <a:ea typeface="Times New Roman"/>
                <a:cs typeface="Times New Roman"/>
                <a:sym typeface="Times New Roman"/>
              </a:rPr>
              <a:t> activation function was used</a:t>
            </a:r>
          </a:p>
          <a:p>
            <a:pPr marL="457200" indent="-355600">
              <a:spcBef>
                <a:spcPts val="1200"/>
              </a:spcBef>
              <a:buSzPts val="2000"/>
              <a:buFont typeface="Times New Roman"/>
              <a:buChar char="❏"/>
            </a:pPr>
            <a:r>
              <a:rPr lang="en-US" sz="2000" dirty="0">
                <a:highlight>
                  <a:srgbClr val="FFFFFF"/>
                </a:highlight>
                <a:latin typeface="Times New Roman"/>
                <a:ea typeface="Times New Roman"/>
                <a:cs typeface="Times New Roman"/>
                <a:sym typeface="Times New Roman"/>
              </a:rPr>
              <a:t>The rectified linear activation function is a piecewise linear function that will output the input directly if is positive, otherwise, it will output zero. </a:t>
            </a:r>
          </a:p>
          <a:p>
            <a:pPr marL="457200" indent="-355600">
              <a:spcBef>
                <a:spcPts val="1200"/>
              </a:spcBef>
              <a:buSzPts val="2000"/>
              <a:buFont typeface="Times New Roman"/>
              <a:buChar char="❏"/>
            </a:pPr>
            <a:endParaRPr lang="en-US" sz="2000" dirty="0">
              <a:latin typeface="Times New Roman"/>
              <a:ea typeface="Times New Roman"/>
              <a:cs typeface="Times New Roman"/>
              <a:sym typeface="Times New Roman"/>
            </a:endParaRPr>
          </a:p>
          <a:p>
            <a:pPr marL="457200" indent="-355600">
              <a:spcBef>
                <a:spcPts val="1200"/>
              </a:spcBef>
              <a:buSzPts val="2000"/>
              <a:buFont typeface="Times New Roman"/>
              <a:buChar char="❏"/>
            </a:pPr>
            <a:endParaRPr lang="en-US" sz="2000" dirty="0">
              <a:latin typeface="Times New Roman"/>
              <a:ea typeface="Times New Roman"/>
              <a:cs typeface="Times New Roman"/>
              <a:sym typeface="Times New Roman"/>
            </a:endParaRPr>
          </a:p>
          <a:p>
            <a:pPr>
              <a:spcBef>
                <a:spcPts val="1200"/>
              </a:spcBef>
            </a:pPr>
            <a:endParaRPr lang="en-US" sz="2000" dirty="0">
              <a:highlight>
                <a:srgbClr val="FFFFFF"/>
              </a:highlight>
              <a:latin typeface="Times New Roman"/>
              <a:ea typeface="Times New Roman"/>
              <a:cs typeface="Times New Roman"/>
              <a:sym typeface="Times New Roman"/>
            </a:endParaRPr>
          </a:p>
          <a:p>
            <a:pPr>
              <a:spcBef>
                <a:spcPts val="1200"/>
              </a:spcBef>
            </a:pPr>
            <a:endParaRPr lang="en-US" sz="2000" dirty="0"/>
          </a:p>
          <a:p>
            <a:pPr>
              <a:spcBef>
                <a:spcPts val="1200"/>
              </a:spcBef>
            </a:pPr>
            <a:endParaRPr lang="en-US" sz="2000" dirty="0"/>
          </a:p>
        </p:txBody>
      </p:sp>
      <p:pic>
        <p:nvPicPr>
          <p:cNvPr id="4" name="Picture 3">
            <a:extLst>
              <a:ext uri="{FF2B5EF4-FFF2-40B4-BE49-F238E27FC236}">
                <a16:creationId xmlns:a16="http://schemas.microsoft.com/office/drawing/2014/main" id="{ED42EDFD-AA92-48E8-B992-151F189121BA}"/>
              </a:ext>
            </a:extLst>
          </p:cNvPr>
          <p:cNvPicPr>
            <a:picLocks noChangeAspect="1"/>
          </p:cNvPicPr>
          <p:nvPr/>
        </p:nvPicPr>
        <p:blipFill>
          <a:blip r:embed="rId2"/>
          <a:stretch>
            <a:fillRect/>
          </a:stretch>
        </p:blipFill>
        <p:spPr>
          <a:xfrm>
            <a:off x="8336415" y="2578588"/>
            <a:ext cx="3699510" cy="2877396"/>
          </a:xfrm>
          <a:prstGeom prst="rect">
            <a:avLst/>
          </a:prstGeom>
        </p:spPr>
      </p:pic>
      <p:sp>
        <p:nvSpPr>
          <p:cNvPr id="5" name="Flowchart: Connector 4">
            <a:extLst>
              <a:ext uri="{FF2B5EF4-FFF2-40B4-BE49-F238E27FC236}">
                <a16:creationId xmlns:a16="http://schemas.microsoft.com/office/drawing/2014/main" id="{E8D96833-961B-4ACB-9C69-BC73D98E35C1}"/>
              </a:ext>
            </a:extLst>
          </p:cNvPr>
          <p:cNvSpPr/>
          <p:nvPr/>
        </p:nvSpPr>
        <p:spPr>
          <a:xfrm>
            <a:off x="11180190" y="320511"/>
            <a:ext cx="457200" cy="4572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16336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3;p32">
            <a:extLst>
              <a:ext uri="{FF2B5EF4-FFF2-40B4-BE49-F238E27FC236}">
                <a16:creationId xmlns:a16="http://schemas.microsoft.com/office/drawing/2014/main" id="{5E3E27A3-74EF-4186-BCA2-F703FA24C54F}"/>
              </a:ext>
            </a:extLst>
          </p:cNvPr>
          <p:cNvSpPr txBox="1">
            <a:spLocks/>
          </p:cNvSpPr>
          <p:nvPr/>
        </p:nvSpPr>
        <p:spPr>
          <a:xfrm>
            <a:off x="1024125" y="622400"/>
            <a:ext cx="9720000" cy="5686800"/>
          </a:xfrm>
          <a:prstGeom prst="rect">
            <a:avLst/>
          </a:prstGeom>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200"/>
              </a:spcBef>
            </a:pPr>
            <a:r>
              <a:rPr lang="en-US" sz="2000" dirty="0">
                <a:latin typeface="Times New Roman"/>
                <a:ea typeface="Times New Roman"/>
                <a:cs typeface="Times New Roman"/>
                <a:sym typeface="Times New Roman"/>
              </a:rPr>
              <a:t>Limitations:</a:t>
            </a:r>
          </a:p>
          <a:p>
            <a:pPr marL="457200" indent="-355600">
              <a:spcBef>
                <a:spcPts val="1200"/>
              </a:spcBef>
              <a:buSzPts val="2000"/>
              <a:buFont typeface="Times New Roman"/>
              <a:buChar char="❏"/>
            </a:pPr>
            <a:r>
              <a:rPr lang="en-US" sz="2000" dirty="0">
                <a:latin typeface="Times New Roman"/>
                <a:ea typeface="Times New Roman"/>
                <a:cs typeface="Times New Roman"/>
                <a:sym typeface="Times New Roman"/>
              </a:rPr>
              <a:t>It is slow, takes a couple of seconds to predict</a:t>
            </a:r>
          </a:p>
          <a:p>
            <a:pPr marL="457200" indent="-355600">
              <a:buSzPts val="2000"/>
              <a:buFont typeface="Times New Roman"/>
              <a:buChar char="❏"/>
            </a:pPr>
            <a:r>
              <a:rPr lang="en-US" sz="2000" dirty="0">
                <a:latin typeface="Times New Roman"/>
                <a:ea typeface="Times New Roman"/>
                <a:cs typeface="Times New Roman"/>
                <a:sym typeface="Times New Roman"/>
              </a:rPr>
              <a:t>Can give wrong prediction at times</a:t>
            </a:r>
          </a:p>
          <a:p>
            <a:pPr>
              <a:spcBef>
                <a:spcPts val="1200"/>
              </a:spcBef>
            </a:pPr>
            <a:endParaRPr lang="en-US" sz="2000" dirty="0">
              <a:latin typeface="Times New Roman"/>
              <a:ea typeface="Times New Roman"/>
              <a:cs typeface="Times New Roman"/>
              <a:sym typeface="Times New Roman"/>
            </a:endParaRPr>
          </a:p>
          <a:p>
            <a:pPr>
              <a:lnSpc>
                <a:spcPct val="50000"/>
              </a:lnSpc>
              <a:spcBef>
                <a:spcPts val="1200"/>
              </a:spcBef>
            </a:pPr>
            <a:r>
              <a:rPr lang="en-US" sz="2000" dirty="0">
                <a:latin typeface="Times New Roman"/>
                <a:ea typeface="Times New Roman"/>
                <a:cs typeface="Times New Roman"/>
                <a:sym typeface="Times New Roman"/>
              </a:rPr>
              <a:t>RESULTS</a:t>
            </a:r>
          </a:p>
          <a:p>
            <a:pPr>
              <a:lnSpc>
                <a:spcPct val="50000"/>
              </a:lnSpc>
              <a:spcBef>
                <a:spcPts val="1200"/>
              </a:spcBef>
            </a:pPr>
            <a:endParaRPr lang="en-US" sz="2000" dirty="0">
              <a:latin typeface="Times New Roman"/>
              <a:ea typeface="Times New Roman"/>
              <a:cs typeface="Times New Roman"/>
            </a:endParaRPr>
          </a:p>
          <a:p>
            <a:endParaRPr lang="en-US" sz="2000" dirty="0">
              <a:latin typeface="Times New Roman"/>
              <a:ea typeface="Times New Roman"/>
              <a:cs typeface="Times New Roman"/>
              <a:sym typeface="Times New Roman"/>
            </a:endParaRPr>
          </a:p>
        </p:txBody>
      </p:sp>
      <p:pic>
        <p:nvPicPr>
          <p:cNvPr id="4" name="Google Shape;234;p32">
            <a:extLst>
              <a:ext uri="{FF2B5EF4-FFF2-40B4-BE49-F238E27FC236}">
                <a16:creationId xmlns:a16="http://schemas.microsoft.com/office/drawing/2014/main" id="{A9CFDB20-C01D-4A29-AA4E-F8329232D128}"/>
              </a:ext>
            </a:extLst>
          </p:cNvPr>
          <p:cNvPicPr preferRelativeResize="0"/>
          <p:nvPr/>
        </p:nvPicPr>
        <p:blipFill>
          <a:blip r:embed="rId2">
            <a:alphaModFix/>
          </a:blip>
          <a:stretch>
            <a:fillRect/>
          </a:stretch>
        </p:blipFill>
        <p:spPr>
          <a:xfrm>
            <a:off x="1270206" y="3089025"/>
            <a:ext cx="4127849" cy="3135076"/>
          </a:xfrm>
          <a:prstGeom prst="rect">
            <a:avLst/>
          </a:prstGeom>
          <a:noFill/>
          <a:ln>
            <a:noFill/>
          </a:ln>
        </p:spPr>
      </p:pic>
      <p:pic>
        <p:nvPicPr>
          <p:cNvPr id="5" name="Google Shape;235;p32">
            <a:extLst>
              <a:ext uri="{FF2B5EF4-FFF2-40B4-BE49-F238E27FC236}">
                <a16:creationId xmlns:a16="http://schemas.microsoft.com/office/drawing/2014/main" id="{3D881C14-CDFC-4842-A4C9-4E1D41853452}"/>
              </a:ext>
            </a:extLst>
          </p:cNvPr>
          <p:cNvPicPr preferRelativeResize="0"/>
          <p:nvPr/>
        </p:nvPicPr>
        <p:blipFill>
          <a:blip r:embed="rId3">
            <a:alphaModFix/>
          </a:blip>
          <a:stretch>
            <a:fillRect/>
          </a:stretch>
        </p:blipFill>
        <p:spPr>
          <a:xfrm>
            <a:off x="7249219" y="3089025"/>
            <a:ext cx="3672575" cy="3135076"/>
          </a:xfrm>
          <a:prstGeom prst="rect">
            <a:avLst/>
          </a:prstGeom>
          <a:noFill/>
          <a:ln>
            <a:noFill/>
          </a:ln>
        </p:spPr>
      </p:pic>
      <p:sp>
        <p:nvSpPr>
          <p:cNvPr id="6" name="Flowchart: Connector 5">
            <a:extLst>
              <a:ext uri="{FF2B5EF4-FFF2-40B4-BE49-F238E27FC236}">
                <a16:creationId xmlns:a16="http://schemas.microsoft.com/office/drawing/2014/main" id="{D069E8BF-73F4-40EF-A771-9974060599EC}"/>
              </a:ext>
            </a:extLst>
          </p:cNvPr>
          <p:cNvSpPr/>
          <p:nvPr/>
        </p:nvSpPr>
        <p:spPr>
          <a:xfrm>
            <a:off x="11167875" y="393800"/>
            <a:ext cx="457200" cy="4572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3582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464132"/>
              </a:buClr>
              <a:buSzPts val="4000"/>
              <a:buFont typeface="Times New Roman"/>
              <a:buNone/>
            </a:pPr>
            <a:r>
              <a:rPr lang="en-GB" sz="4000" u="sng" dirty="0">
                <a:solidFill>
                  <a:schemeClr val="tx1"/>
                </a:solidFill>
                <a:latin typeface="Times New Roman"/>
                <a:ea typeface="Times New Roman"/>
                <a:cs typeface="Times New Roman"/>
                <a:sym typeface="Times New Roman"/>
              </a:rPr>
              <a:t>Y</a:t>
            </a:r>
            <a:r>
              <a:rPr lang="en-GB" sz="4000" dirty="0">
                <a:solidFill>
                  <a:schemeClr val="tx1"/>
                </a:solidFill>
                <a:latin typeface="Times New Roman"/>
                <a:ea typeface="Times New Roman"/>
                <a:cs typeface="Times New Roman"/>
                <a:sym typeface="Times New Roman"/>
              </a:rPr>
              <a:t>OU </a:t>
            </a:r>
            <a:r>
              <a:rPr lang="en-GB" sz="4000" u="sng" dirty="0">
                <a:solidFill>
                  <a:schemeClr val="tx1"/>
                </a:solidFill>
                <a:latin typeface="Times New Roman"/>
                <a:ea typeface="Times New Roman"/>
                <a:cs typeface="Times New Roman"/>
                <a:sym typeface="Times New Roman"/>
              </a:rPr>
              <a:t>O</a:t>
            </a:r>
            <a:r>
              <a:rPr lang="en-GB" sz="4000" dirty="0">
                <a:solidFill>
                  <a:schemeClr val="tx1"/>
                </a:solidFill>
                <a:latin typeface="Times New Roman"/>
                <a:ea typeface="Times New Roman"/>
                <a:cs typeface="Times New Roman"/>
                <a:sym typeface="Times New Roman"/>
              </a:rPr>
              <a:t>NLY </a:t>
            </a:r>
            <a:r>
              <a:rPr lang="en-GB" sz="4000" u="sng" dirty="0">
                <a:solidFill>
                  <a:schemeClr val="tx1"/>
                </a:solidFill>
                <a:latin typeface="Times New Roman"/>
                <a:ea typeface="Times New Roman"/>
                <a:cs typeface="Times New Roman"/>
                <a:sym typeface="Times New Roman"/>
              </a:rPr>
              <a:t>L</a:t>
            </a:r>
            <a:r>
              <a:rPr lang="en-GB" sz="4000" dirty="0">
                <a:solidFill>
                  <a:schemeClr val="tx1"/>
                </a:solidFill>
                <a:latin typeface="Times New Roman"/>
                <a:ea typeface="Times New Roman"/>
                <a:cs typeface="Times New Roman"/>
                <a:sym typeface="Times New Roman"/>
              </a:rPr>
              <a:t>OOK </a:t>
            </a:r>
            <a:r>
              <a:rPr lang="en-GB" sz="4000" u="sng" dirty="0">
                <a:solidFill>
                  <a:schemeClr val="tx1"/>
                </a:solidFill>
                <a:latin typeface="Times New Roman"/>
                <a:ea typeface="Times New Roman"/>
                <a:cs typeface="Times New Roman"/>
                <a:sym typeface="Times New Roman"/>
              </a:rPr>
              <a:t>O</a:t>
            </a:r>
            <a:r>
              <a:rPr lang="en-GB" sz="4000" dirty="0">
                <a:solidFill>
                  <a:schemeClr val="tx1"/>
                </a:solidFill>
                <a:latin typeface="Times New Roman"/>
                <a:ea typeface="Times New Roman"/>
                <a:cs typeface="Times New Roman"/>
                <a:sym typeface="Times New Roman"/>
              </a:rPr>
              <a:t>NCE</a:t>
            </a:r>
            <a:endParaRPr dirty="0">
              <a:solidFill>
                <a:schemeClr val="tx1"/>
              </a:solidFill>
            </a:endParaRPr>
          </a:p>
        </p:txBody>
      </p:sp>
      <p:sp>
        <p:nvSpPr>
          <p:cNvPr id="215" name="Google Shape;215;p29"/>
          <p:cNvSpPr txBox="1">
            <a:spLocks noGrp="1"/>
          </p:cNvSpPr>
          <p:nvPr>
            <p:ph type="body" idx="1"/>
          </p:nvPr>
        </p:nvSpPr>
        <p:spPr>
          <a:xfrm>
            <a:off x="1024128" y="2286000"/>
            <a:ext cx="10364840" cy="402336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SzPts val="2600"/>
              <a:buNone/>
            </a:pPr>
            <a:r>
              <a:rPr lang="en-GB" sz="2600" dirty="0">
                <a:solidFill>
                  <a:schemeClr val="tx1"/>
                </a:solidFill>
                <a:latin typeface="Times New Roman"/>
                <a:ea typeface="Times New Roman"/>
                <a:cs typeface="Times New Roman"/>
                <a:sym typeface="Times New Roman"/>
              </a:rPr>
              <a:t>Algorithms like RCNN and fast RCNN perform detection on various region proposals and perform prediction multiple times for various regions in an image. Whereas in YOLO, the network does not look at the complete image. Instead, it looks at parts of the image which have high probabilities of containing the object. </a:t>
            </a:r>
            <a:endParaRPr sz="2600" dirty="0">
              <a:solidFill>
                <a:schemeClr val="tx1"/>
              </a:solidFill>
              <a:latin typeface="Times New Roman"/>
              <a:ea typeface="Times New Roman"/>
              <a:cs typeface="Times New Roman"/>
              <a:sym typeface="Times New Roman"/>
            </a:endParaRPr>
          </a:p>
          <a:p>
            <a:pPr marL="0" lvl="0" indent="0" algn="l" rtl="0">
              <a:lnSpc>
                <a:spcPct val="90000"/>
              </a:lnSpc>
              <a:spcBef>
                <a:spcPts val="1400"/>
              </a:spcBef>
              <a:spcAft>
                <a:spcPts val="0"/>
              </a:spcAft>
              <a:buSzPts val="2600"/>
              <a:buNone/>
            </a:pPr>
            <a:r>
              <a:rPr lang="en-GB" sz="2600" dirty="0">
                <a:solidFill>
                  <a:schemeClr val="tx1"/>
                </a:solidFill>
                <a:latin typeface="Times New Roman"/>
                <a:ea typeface="Times New Roman"/>
                <a:cs typeface="Times New Roman"/>
                <a:sym typeface="Times New Roman"/>
              </a:rPr>
              <a:t>In YOLO a single convolutional network predicts the bounding boxes and the class probabilities for these boxes.</a:t>
            </a:r>
            <a:endParaRPr sz="2600" dirty="0">
              <a:solidFill>
                <a:schemeClr val="tx1"/>
              </a:solidFill>
              <a:latin typeface="Times New Roman"/>
              <a:ea typeface="Times New Roman"/>
              <a:cs typeface="Times New Roman"/>
              <a:sym typeface="Times New Roman"/>
            </a:endParaRPr>
          </a:p>
          <a:p>
            <a:pPr marL="91440" lvl="0" indent="0" algn="l" rtl="0">
              <a:lnSpc>
                <a:spcPct val="90000"/>
              </a:lnSpc>
              <a:spcBef>
                <a:spcPts val="1400"/>
              </a:spcBef>
              <a:spcAft>
                <a:spcPts val="0"/>
              </a:spcAft>
              <a:buSzPts val="2600"/>
              <a:buNone/>
            </a:pPr>
            <a:endParaRPr sz="2600" dirty="0">
              <a:latin typeface="Times New Roman"/>
              <a:ea typeface="Times New Roman"/>
              <a:cs typeface="Times New Roman"/>
              <a:sym typeface="Times New Roman"/>
            </a:endParaRPr>
          </a:p>
        </p:txBody>
      </p:sp>
      <p:sp>
        <p:nvSpPr>
          <p:cNvPr id="4" name="Flowchart: Connector 3">
            <a:extLst>
              <a:ext uri="{FF2B5EF4-FFF2-40B4-BE49-F238E27FC236}">
                <a16:creationId xmlns:a16="http://schemas.microsoft.com/office/drawing/2014/main" id="{42E470DA-2F13-4A06-9BCE-57ED934782D0}"/>
              </a:ext>
            </a:extLst>
          </p:cNvPr>
          <p:cNvSpPr/>
          <p:nvPr/>
        </p:nvSpPr>
        <p:spPr>
          <a:xfrm>
            <a:off x="11180190" y="367645"/>
            <a:ext cx="457200" cy="4572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p:nvPr/>
        </p:nvSpPr>
        <p:spPr>
          <a:xfrm>
            <a:off x="351693" y="808892"/>
            <a:ext cx="11582641" cy="58464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800" b="1" dirty="0">
                <a:solidFill>
                  <a:schemeClr val="dk1"/>
                </a:solidFill>
                <a:latin typeface="Times New Roman"/>
                <a:ea typeface="Times New Roman"/>
                <a:cs typeface="Times New Roman"/>
                <a:sym typeface="Times New Roman"/>
              </a:rPr>
              <a:t>Working of YOLO:</a:t>
            </a:r>
            <a:endParaRPr sz="28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dirty="0">
              <a:solidFill>
                <a:schemeClr val="dk1"/>
              </a:solidFill>
              <a:latin typeface="Twentieth Century"/>
              <a:ea typeface="Twentieth Century"/>
              <a:cs typeface="Twentieth Century"/>
              <a:sym typeface="Twentieth Century"/>
            </a:endParaRPr>
          </a:p>
          <a:p>
            <a:pPr marL="342900" marR="0" lvl="0" indent="-342900" algn="l" rtl="0">
              <a:spcBef>
                <a:spcPts val="600"/>
              </a:spcBef>
              <a:spcAft>
                <a:spcPts val="600"/>
              </a:spcAft>
              <a:buClr>
                <a:schemeClr val="dk1"/>
              </a:buClr>
              <a:buSzPts val="2400"/>
              <a:buFont typeface="Book Antiqua" panose="02040602050305030304" pitchFamily="18" charset="0"/>
              <a:buChar char="→"/>
            </a:pPr>
            <a:r>
              <a:rPr lang="en-GB" sz="2400" dirty="0">
                <a:solidFill>
                  <a:schemeClr val="dk1"/>
                </a:solidFill>
                <a:latin typeface="Times New Roman"/>
                <a:ea typeface="Times New Roman"/>
                <a:cs typeface="Times New Roman"/>
                <a:sym typeface="Times New Roman"/>
              </a:rPr>
              <a:t>An image is split into </a:t>
            </a:r>
            <a:r>
              <a:rPr lang="en-GB" sz="2400" dirty="0" err="1">
                <a:solidFill>
                  <a:schemeClr val="dk1"/>
                </a:solidFill>
                <a:latin typeface="Times New Roman"/>
                <a:ea typeface="Times New Roman"/>
                <a:cs typeface="Times New Roman"/>
                <a:sym typeface="Times New Roman"/>
              </a:rPr>
              <a:t>SxS</a:t>
            </a:r>
            <a:r>
              <a:rPr lang="en-GB" sz="2400" dirty="0">
                <a:solidFill>
                  <a:schemeClr val="dk1"/>
                </a:solidFill>
                <a:latin typeface="Times New Roman"/>
                <a:ea typeface="Times New Roman"/>
                <a:cs typeface="Times New Roman"/>
                <a:sym typeface="Times New Roman"/>
              </a:rPr>
              <a:t> grid, within each of the grid m bounding boxes are taken. </a:t>
            </a:r>
            <a:endParaRPr sz="2400" dirty="0">
              <a:solidFill>
                <a:schemeClr val="dk1"/>
              </a:solidFill>
              <a:latin typeface="Times New Roman"/>
              <a:ea typeface="Times New Roman"/>
              <a:cs typeface="Times New Roman"/>
              <a:sym typeface="Times New Roman"/>
            </a:endParaRPr>
          </a:p>
          <a:p>
            <a:pPr marL="342900" marR="0" lvl="0" indent="-342900" algn="l" rtl="0">
              <a:spcBef>
                <a:spcPts val="600"/>
              </a:spcBef>
              <a:spcAft>
                <a:spcPts val="600"/>
              </a:spcAft>
              <a:buClr>
                <a:schemeClr val="dk1"/>
              </a:buClr>
              <a:buSzPts val="2400"/>
              <a:buFont typeface="Book Antiqua" panose="02040602050305030304" pitchFamily="18" charset="0"/>
              <a:buChar char="→"/>
            </a:pPr>
            <a:r>
              <a:rPr lang="en-GB" sz="2400" dirty="0">
                <a:solidFill>
                  <a:schemeClr val="dk1"/>
                </a:solidFill>
                <a:latin typeface="Times New Roman"/>
                <a:ea typeface="Times New Roman"/>
                <a:cs typeface="Times New Roman"/>
                <a:sym typeface="Times New Roman"/>
              </a:rPr>
              <a:t>For each of the bounding box, the network outputs a class probability and confidence scores values for the bounding box. </a:t>
            </a:r>
            <a:endParaRPr sz="2400" dirty="0">
              <a:solidFill>
                <a:schemeClr val="dk1"/>
              </a:solidFill>
              <a:latin typeface="Times New Roman"/>
              <a:ea typeface="Times New Roman"/>
              <a:cs typeface="Times New Roman"/>
              <a:sym typeface="Times New Roman"/>
            </a:endParaRPr>
          </a:p>
          <a:p>
            <a:pPr marL="342900" marR="0" lvl="0" indent="-342900" algn="l" rtl="0">
              <a:spcBef>
                <a:spcPts val="600"/>
              </a:spcBef>
              <a:spcAft>
                <a:spcPts val="600"/>
              </a:spcAft>
              <a:buClr>
                <a:schemeClr val="dk1"/>
              </a:buClr>
              <a:buSzPts val="2400"/>
              <a:buFont typeface="Book Antiqua" panose="02040602050305030304" pitchFamily="18" charset="0"/>
              <a:buChar char="→"/>
            </a:pPr>
            <a:r>
              <a:rPr lang="en-GB" sz="2400" dirty="0">
                <a:solidFill>
                  <a:schemeClr val="dk1"/>
                </a:solidFill>
                <a:latin typeface="Times New Roman"/>
                <a:ea typeface="Times New Roman"/>
                <a:cs typeface="Times New Roman"/>
                <a:sym typeface="Times New Roman"/>
              </a:rPr>
              <a:t>These confidence scores reflect how confident the model is that the box contains an object and how accurate the prediction is.</a:t>
            </a:r>
            <a:endParaRPr sz="2400" dirty="0">
              <a:solidFill>
                <a:schemeClr val="dk1"/>
              </a:solidFill>
              <a:latin typeface="Times New Roman"/>
              <a:ea typeface="Times New Roman"/>
              <a:cs typeface="Times New Roman"/>
              <a:sym typeface="Times New Roman"/>
            </a:endParaRPr>
          </a:p>
          <a:p>
            <a:pPr marL="342900" marR="0" lvl="0" indent="-342900" algn="l" rtl="0">
              <a:spcBef>
                <a:spcPts val="600"/>
              </a:spcBef>
              <a:spcAft>
                <a:spcPts val="600"/>
              </a:spcAft>
              <a:buClr>
                <a:schemeClr val="dk1"/>
              </a:buClr>
              <a:buSzPts val="2400"/>
              <a:buFont typeface="Book Antiqua" panose="02040602050305030304" pitchFamily="18" charset="0"/>
              <a:buChar char="→"/>
            </a:pPr>
            <a:r>
              <a:rPr lang="en-GB" sz="2400" dirty="0">
                <a:solidFill>
                  <a:schemeClr val="dk1"/>
                </a:solidFill>
                <a:latin typeface="Times New Roman"/>
                <a:ea typeface="Times New Roman"/>
                <a:cs typeface="Times New Roman"/>
                <a:sym typeface="Times New Roman"/>
              </a:rPr>
              <a:t>Each bounding box consists of 5 predictions: x, y, w, h, and confidence. The (x, y) coordinates represent the </a:t>
            </a:r>
            <a:r>
              <a:rPr lang="en-GB" sz="2400" dirty="0" err="1">
                <a:solidFill>
                  <a:schemeClr val="dk1"/>
                </a:solidFill>
                <a:latin typeface="Times New Roman"/>
                <a:ea typeface="Times New Roman"/>
                <a:cs typeface="Times New Roman"/>
                <a:sym typeface="Times New Roman"/>
              </a:rPr>
              <a:t>center</a:t>
            </a:r>
            <a:r>
              <a:rPr lang="en-GB" sz="2400" dirty="0">
                <a:solidFill>
                  <a:schemeClr val="dk1"/>
                </a:solidFill>
                <a:latin typeface="Times New Roman"/>
                <a:ea typeface="Times New Roman"/>
                <a:cs typeface="Times New Roman"/>
                <a:sym typeface="Times New Roman"/>
              </a:rPr>
              <a:t> of the box relative to the bounds of the grid cell.</a:t>
            </a:r>
            <a:endParaRPr sz="2400" dirty="0">
              <a:solidFill>
                <a:schemeClr val="dk1"/>
              </a:solidFill>
              <a:latin typeface="Times New Roman"/>
              <a:ea typeface="Times New Roman"/>
              <a:cs typeface="Times New Roman"/>
              <a:sym typeface="Times New Roman"/>
            </a:endParaRPr>
          </a:p>
          <a:p>
            <a:pPr marL="342900" marR="0" lvl="0" indent="-342900" algn="l" rtl="0">
              <a:spcBef>
                <a:spcPts val="600"/>
              </a:spcBef>
              <a:spcAft>
                <a:spcPts val="600"/>
              </a:spcAft>
              <a:buClr>
                <a:schemeClr val="dk1"/>
              </a:buClr>
              <a:buSzPts val="2400"/>
              <a:buFont typeface="Book Antiqua" panose="02040602050305030304" pitchFamily="18" charset="0"/>
              <a:buChar char="→"/>
            </a:pPr>
            <a:r>
              <a:rPr lang="en-GB" sz="2400" dirty="0">
                <a:solidFill>
                  <a:schemeClr val="dk1"/>
                </a:solidFill>
                <a:latin typeface="Times New Roman"/>
                <a:ea typeface="Times New Roman"/>
                <a:cs typeface="Times New Roman"/>
                <a:sym typeface="Times New Roman"/>
              </a:rPr>
              <a:t>The width and height are predicted relative to the whole image.</a:t>
            </a:r>
            <a:endParaRPr sz="2400" dirty="0">
              <a:solidFill>
                <a:schemeClr val="dk1"/>
              </a:solidFill>
              <a:latin typeface="Times New Roman"/>
              <a:ea typeface="Times New Roman"/>
              <a:cs typeface="Times New Roman"/>
              <a:sym typeface="Times New Roman"/>
            </a:endParaRPr>
          </a:p>
          <a:p>
            <a:pPr marL="342900" marR="0" lvl="0" indent="-342900" algn="l" rtl="0">
              <a:spcBef>
                <a:spcPts val="600"/>
              </a:spcBef>
              <a:spcAft>
                <a:spcPts val="600"/>
              </a:spcAft>
              <a:buClr>
                <a:schemeClr val="dk1"/>
              </a:buClr>
              <a:buSzPts val="2400"/>
              <a:buFont typeface="Book Antiqua" panose="02040602050305030304" pitchFamily="18" charset="0"/>
              <a:buChar char="→"/>
            </a:pPr>
            <a:r>
              <a:rPr lang="en-GB" sz="2400" dirty="0">
                <a:solidFill>
                  <a:schemeClr val="dk1"/>
                </a:solidFill>
                <a:latin typeface="Times New Roman"/>
                <a:ea typeface="Times New Roman"/>
                <a:cs typeface="Times New Roman"/>
                <a:sym typeface="Times New Roman"/>
              </a:rPr>
              <a:t>The bounding boxes having the class probability above a threshold value is selected and used to locate the object within the image.</a:t>
            </a:r>
            <a:endParaRPr sz="2400" dirty="0">
              <a:solidFill>
                <a:schemeClr val="dk1"/>
              </a:solidFill>
              <a:latin typeface="Times New Roman"/>
              <a:ea typeface="Times New Roman"/>
              <a:cs typeface="Times New Roman"/>
              <a:sym typeface="Times New Roman"/>
            </a:endParaRPr>
          </a:p>
        </p:txBody>
      </p:sp>
      <p:sp>
        <p:nvSpPr>
          <p:cNvPr id="3" name="Flowchart: Connector 2">
            <a:extLst>
              <a:ext uri="{FF2B5EF4-FFF2-40B4-BE49-F238E27FC236}">
                <a16:creationId xmlns:a16="http://schemas.microsoft.com/office/drawing/2014/main" id="{0911D96B-5A97-4BD3-96CD-EB0B910634A9}"/>
              </a:ext>
            </a:extLst>
          </p:cNvPr>
          <p:cNvSpPr/>
          <p:nvPr/>
        </p:nvSpPr>
        <p:spPr>
          <a:xfrm>
            <a:off x="11180190" y="320511"/>
            <a:ext cx="457200" cy="4572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1" descr="A picture containing photo&#10;&#10;Description generated with very high confidence"/>
          <p:cNvPicPr preferRelativeResize="0"/>
          <p:nvPr/>
        </p:nvPicPr>
        <p:blipFill rotWithShape="1">
          <a:blip r:embed="rId3">
            <a:alphaModFix/>
          </a:blip>
          <a:srcRect/>
          <a:stretch/>
        </p:blipFill>
        <p:spPr>
          <a:xfrm>
            <a:off x="1512279" y="758793"/>
            <a:ext cx="8909536" cy="5715552"/>
          </a:xfrm>
          <a:prstGeom prst="rect">
            <a:avLst/>
          </a:prstGeom>
          <a:noFill/>
          <a:ln>
            <a:noFill/>
          </a:ln>
        </p:spPr>
      </p:pic>
      <p:sp>
        <p:nvSpPr>
          <p:cNvPr id="3" name="Flowchart: Connector 2">
            <a:extLst>
              <a:ext uri="{FF2B5EF4-FFF2-40B4-BE49-F238E27FC236}">
                <a16:creationId xmlns:a16="http://schemas.microsoft.com/office/drawing/2014/main" id="{B45DBD4D-ACDB-4ED6-BF0C-F90D189ED5BF}"/>
              </a:ext>
            </a:extLst>
          </p:cNvPr>
          <p:cNvSpPr/>
          <p:nvPr/>
        </p:nvSpPr>
        <p:spPr>
          <a:xfrm>
            <a:off x="11180190" y="320511"/>
            <a:ext cx="457200" cy="4572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F966-E92F-4CBE-8151-8F3DEEFFCF2D}"/>
              </a:ext>
            </a:extLst>
          </p:cNvPr>
          <p:cNvSpPr>
            <a:spLocks noGrp="1"/>
          </p:cNvSpPr>
          <p:nvPr>
            <p:ph type="title"/>
          </p:nvPr>
        </p:nvSpPr>
        <p:spPr/>
        <p:txBody>
          <a:bodyPr spcFirstLastPara="1" wrap="square" lIns="91425" tIns="45700" rIns="91425" bIns="45700" anchor="ctr" anchorCtr="0">
            <a:normAutofit/>
          </a:bodyPr>
          <a:lstStyle/>
          <a:p>
            <a:r>
              <a:rPr lang="en-IN" b="1" dirty="0">
                <a:latin typeface="Times New Roman" panose="02020603050405020304" pitchFamily="18" charset="0"/>
                <a:cs typeface="Times New Roman" panose="02020603050405020304" pitchFamily="18" charset="0"/>
              </a:rPr>
              <a:t>CONTENT</a:t>
            </a:r>
            <a:endParaRPr lang="en-IN" b="1" i="0" u="none" strike="noStrike" cap="none" dirty="0">
              <a:latin typeface="Times New Roman" panose="02020603050405020304" pitchFamily="18" charset="0"/>
              <a:cs typeface="Times New Roman" panose="02020603050405020304" pitchFamily="18" charset="0"/>
              <a:sym typeface="Twentieth Century"/>
            </a:endParaRPr>
          </a:p>
        </p:txBody>
      </p:sp>
      <p:sp>
        <p:nvSpPr>
          <p:cNvPr id="3" name="TextBox 2">
            <a:extLst>
              <a:ext uri="{FF2B5EF4-FFF2-40B4-BE49-F238E27FC236}">
                <a16:creationId xmlns:a16="http://schemas.microsoft.com/office/drawing/2014/main" id="{7175FC4F-AB5F-49BA-BAB3-3C603CA96C19}"/>
              </a:ext>
            </a:extLst>
          </p:cNvPr>
          <p:cNvSpPr txBox="1"/>
          <p:nvPr/>
        </p:nvSpPr>
        <p:spPr>
          <a:xfrm>
            <a:off x="1024128" y="2286000"/>
            <a:ext cx="9720071" cy="4023360"/>
          </a:xfrm>
          <a:prstGeom prst="rect">
            <a:avLst/>
          </a:prstGeom>
          <a:noFill/>
          <a:ln>
            <a:noFill/>
          </a:ln>
        </p:spPr>
        <p:txBody>
          <a:bodyPr spcFirstLastPara="1" wrap="square" lIns="45700" tIns="45700" rIns="45700" bIns="45700" rtlCol="0" anchor="t" anchorCtr="0">
            <a:normAutofit/>
          </a:bodyPr>
          <a:lstStyle/>
          <a:p>
            <a:pPr marL="457200" indent="-342900">
              <a:lnSpc>
                <a:spcPct val="90000"/>
              </a:lnSpc>
              <a:spcBef>
                <a:spcPts val="1200"/>
              </a:spcBef>
              <a:buClr>
                <a:schemeClr val="accent2"/>
              </a:buClr>
              <a:buSzPts val="1800"/>
              <a:buFont typeface="Wingdings" panose="05000000000000000000" pitchFamily="2" charset="2"/>
              <a:buChar char="Ø"/>
            </a:pPr>
            <a:r>
              <a:rPr lang="en-IN" sz="22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Abstract</a:t>
            </a:r>
          </a:p>
          <a:p>
            <a:pPr marL="457200" indent="-342900">
              <a:lnSpc>
                <a:spcPct val="90000"/>
              </a:lnSpc>
              <a:spcBef>
                <a:spcPts val="1200"/>
              </a:spcBef>
              <a:buClr>
                <a:schemeClr val="accent2"/>
              </a:buClr>
              <a:buSzPts val="1800"/>
              <a:buFont typeface="Wingdings" panose="05000000000000000000" pitchFamily="2" charset="2"/>
              <a:buChar char="Ø"/>
            </a:pPr>
            <a:r>
              <a:rPr lang="en-IN" sz="22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Problem Statement</a:t>
            </a:r>
          </a:p>
          <a:p>
            <a:pPr marL="457200" indent="-342900">
              <a:lnSpc>
                <a:spcPct val="90000"/>
              </a:lnSpc>
              <a:spcBef>
                <a:spcPts val="1200"/>
              </a:spcBef>
              <a:buClr>
                <a:schemeClr val="accent2"/>
              </a:buClr>
              <a:buSzPts val="1800"/>
              <a:buFont typeface="Wingdings" panose="05000000000000000000" pitchFamily="2" charset="2"/>
              <a:buChar char="Ø"/>
            </a:pPr>
            <a:r>
              <a:rPr lang="en-IN" sz="22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Literature Survey</a:t>
            </a:r>
          </a:p>
          <a:p>
            <a:pPr marL="457200" indent="-342900">
              <a:lnSpc>
                <a:spcPct val="90000"/>
              </a:lnSpc>
              <a:spcBef>
                <a:spcPts val="1200"/>
              </a:spcBef>
              <a:buClr>
                <a:schemeClr val="accent2"/>
              </a:buClr>
              <a:buSzPts val="1800"/>
              <a:buFont typeface="Wingdings" panose="05000000000000000000" pitchFamily="2" charset="2"/>
              <a:buChar char="Ø"/>
            </a:pPr>
            <a:r>
              <a:rPr lang="en-IN" sz="22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Methodology</a:t>
            </a:r>
          </a:p>
          <a:p>
            <a:pPr marL="457200" indent="-342900">
              <a:lnSpc>
                <a:spcPct val="90000"/>
              </a:lnSpc>
              <a:spcBef>
                <a:spcPts val="1200"/>
              </a:spcBef>
              <a:buClr>
                <a:schemeClr val="accent2"/>
              </a:buClr>
              <a:buSzPts val="1800"/>
              <a:buFont typeface="Wingdings" panose="05000000000000000000" pitchFamily="2" charset="2"/>
              <a:buChar char="Ø"/>
            </a:pPr>
            <a:r>
              <a:rPr lang="en-IN" sz="22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Implementation</a:t>
            </a:r>
          </a:p>
          <a:p>
            <a:pPr marL="457200" indent="-342900">
              <a:lnSpc>
                <a:spcPct val="90000"/>
              </a:lnSpc>
              <a:spcBef>
                <a:spcPts val="1200"/>
              </a:spcBef>
              <a:buClr>
                <a:schemeClr val="accent2"/>
              </a:buClr>
              <a:buSzPts val="1800"/>
              <a:buFont typeface="Wingdings" panose="05000000000000000000" pitchFamily="2" charset="2"/>
              <a:buChar char="Ø"/>
            </a:pPr>
            <a:r>
              <a:rPr lang="en-IN" sz="22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Results</a:t>
            </a:r>
          </a:p>
          <a:p>
            <a:pPr marL="457200" indent="-342900">
              <a:lnSpc>
                <a:spcPct val="90000"/>
              </a:lnSpc>
              <a:spcBef>
                <a:spcPts val="1200"/>
              </a:spcBef>
              <a:buClr>
                <a:schemeClr val="accent2"/>
              </a:buClr>
              <a:buSzPts val="1800"/>
              <a:buFont typeface="Wingdings" panose="05000000000000000000" pitchFamily="2" charset="2"/>
              <a:buChar char="Ø"/>
            </a:pPr>
            <a:r>
              <a:rPr lang="en-IN" sz="2200" dirty="0">
                <a:solidFill>
                  <a:schemeClr val="dk1"/>
                </a:solidFill>
                <a:latin typeface="Times New Roman" panose="02020603050405020304" pitchFamily="18" charset="0"/>
                <a:ea typeface="Twentieth Century"/>
                <a:cs typeface="Times New Roman" panose="02020603050405020304" pitchFamily="18" charset="0"/>
                <a:sym typeface="Twentieth Century"/>
              </a:rPr>
              <a:t>Applications</a:t>
            </a:r>
            <a:endParaRPr lang="en-IN" sz="22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endParaRPr>
          </a:p>
          <a:p>
            <a:pPr marL="457200" indent="-342900">
              <a:lnSpc>
                <a:spcPct val="90000"/>
              </a:lnSpc>
              <a:spcBef>
                <a:spcPts val="1200"/>
              </a:spcBef>
              <a:buClr>
                <a:schemeClr val="accent2"/>
              </a:buClr>
              <a:buSzPts val="1800"/>
              <a:buFont typeface="Wingdings" panose="05000000000000000000" pitchFamily="2" charset="2"/>
              <a:buChar char="Ø"/>
            </a:pPr>
            <a:r>
              <a:rPr lang="en-IN" sz="22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Conclusion</a:t>
            </a:r>
          </a:p>
          <a:p>
            <a:pPr marL="457200" indent="-342900">
              <a:lnSpc>
                <a:spcPct val="90000"/>
              </a:lnSpc>
              <a:spcBef>
                <a:spcPts val="1200"/>
              </a:spcBef>
              <a:buClr>
                <a:schemeClr val="accent2"/>
              </a:buClr>
              <a:buSzPts val="1800"/>
              <a:buFont typeface="Twentieth Century"/>
              <a:buChar char=" "/>
            </a:pPr>
            <a:endParaRPr lang="en-IN" sz="22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endParaRPr>
          </a:p>
        </p:txBody>
      </p:sp>
    </p:spTree>
    <p:extLst>
      <p:ext uri="{BB962C8B-B14F-4D97-AF65-F5344CB8AC3E}">
        <p14:creationId xmlns:p14="http://schemas.microsoft.com/office/powerpoint/2010/main" val="3351016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body" idx="1"/>
          </p:nvPr>
        </p:nvSpPr>
        <p:spPr>
          <a:xfrm>
            <a:off x="931449" y="1095153"/>
            <a:ext cx="6017725" cy="5603359"/>
          </a:xfrm>
          <a:prstGeom prst="rect">
            <a:avLst/>
          </a:prstGeom>
        </p:spPr>
        <p:txBody>
          <a:bodyPr spcFirstLastPara="1" wrap="square" lIns="45700" tIns="45700" rIns="45700" bIns="45700" anchor="t" anchorCtr="0">
            <a:noAutofit/>
          </a:bodyPr>
          <a:lstStyle/>
          <a:p>
            <a:pPr marL="0" lvl="0" indent="0" algn="l" rtl="0">
              <a:spcBef>
                <a:spcPts val="1200"/>
              </a:spcBef>
              <a:spcAft>
                <a:spcPts val="0"/>
              </a:spcAft>
              <a:buNone/>
            </a:pPr>
            <a:endParaRPr lang="en-GB" sz="2400" dirty="0">
              <a:latin typeface="Times New Roman"/>
              <a:ea typeface="Times New Roman"/>
              <a:cs typeface="Times New Roman"/>
            </a:endParaRPr>
          </a:p>
          <a:p>
            <a:pPr marL="457200" lvl="0" indent="-355600" algn="l" rtl="0">
              <a:lnSpc>
                <a:spcPct val="150000"/>
              </a:lnSpc>
              <a:spcBef>
                <a:spcPts val="1200"/>
              </a:spcBef>
              <a:spcAft>
                <a:spcPts val="0"/>
              </a:spcAft>
              <a:buClr>
                <a:srgbClr val="000000"/>
              </a:buClr>
              <a:buSzPts val="2000"/>
              <a:buFont typeface="Book Antiqua" panose="02040602050305030304" pitchFamily="18" charset="0"/>
              <a:buChar char="→"/>
            </a:pPr>
            <a:r>
              <a:rPr lang="en-GB" sz="2000" dirty="0">
                <a:latin typeface="Times New Roman"/>
                <a:ea typeface="Times New Roman"/>
                <a:cs typeface="Times New Roman"/>
                <a:sym typeface="Times New Roman"/>
              </a:rPr>
              <a:t>The activation function used to develop this model is Leaky </a:t>
            </a:r>
            <a:r>
              <a:rPr lang="en-GB" sz="2000" dirty="0" err="1">
                <a:latin typeface="Times New Roman"/>
                <a:ea typeface="Times New Roman"/>
                <a:cs typeface="Times New Roman"/>
                <a:sym typeface="Times New Roman"/>
              </a:rPr>
              <a:t>ReLU</a:t>
            </a:r>
            <a:endParaRPr sz="2000" dirty="0" err="1">
              <a:latin typeface="Times New Roman"/>
              <a:ea typeface="Times New Roman"/>
              <a:cs typeface="Times New Roman"/>
              <a:sym typeface="Times New Roman"/>
            </a:endParaRPr>
          </a:p>
          <a:p>
            <a:pPr indent="-355600">
              <a:lnSpc>
                <a:spcPct val="150000"/>
              </a:lnSpc>
              <a:spcBef>
                <a:spcPts val="0"/>
              </a:spcBef>
              <a:buClr>
                <a:srgbClr val="000000"/>
              </a:buClr>
              <a:buSzPts val="2000"/>
              <a:buFont typeface="Book Antiqua" panose="02040602050305030304" pitchFamily="18" charset="0"/>
              <a:buChar char="→"/>
            </a:pPr>
            <a:r>
              <a:rPr lang="en-GB" sz="2000" dirty="0">
                <a:latin typeface="Times New Roman"/>
                <a:ea typeface="Times New Roman"/>
                <a:cs typeface="Times New Roman"/>
                <a:sym typeface="Times New Roman"/>
              </a:rPr>
              <a:t>Problem with </a:t>
            </a:r>
            <a:r>
              <a:rPr lang="en-GB" sz="2000" dirty="0" err="1">
                <a:latin typeface="Times New Roman"/>
                <a:ea typeface="Times New Roman"/>
                <a:cs typeface="Times New Roman"/>
                <a:sym typeface="Times New Roman"/>
              </a:rPr>
              <a:t>ReLU</a:t>
            </a:r>
            <a:r>
              <a:rPr lang="en-GB" sz="2000" dirty="0">
                <a:latin typeface="Times New Roman"/>
                <a:ea typeface="Times New Roman"/>
                <a:cs typeface="Times New Roman"/>
                <a:sym typeface="Times New Roman"/>
              </a:rPr>
              <a:t> is Dying </a:t>
            </a:r>
            <a:r>
              <a:rPr lang="en-GB" sz="2000" dirty="0" err="1">
                <a:latin typeface="Times New Roman"/>
                <a:ea typeface="Times New Roman"/>
                <a:cs typeface="Times New Roman"/>
                <a:sym typeface="Times New Roman"/>
              </a:rPr>
              <a:t>ReLU</a:t>
            </a:r>
            <a:r>
              <a:rPr lang="en-GB" sz="2000" dirty="0">
                <a:latin typeface="Times New Roman"/>
                <a:ea typeface="Times New Roman"/>
                <a:cs typeface="Times New Roman"/>
                <a:sym typeface="Times New Roman"/>
              </a:rPr>
              <a:t> problem </a:t>
            </a:r>
            <a:endParaRPr sz="2000" dirty="0">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000000"/>
              </a:buClr>
              <a:buSzPts val="2000"/>
              <a:buFont typeface="Book Antiqua" panose="02040602050305030304" pitchFamily="18" charset="0"/>
              <a:buChar char="→"/>
            </a:pPr>
            <a:r>
              <a:rPr lang="en-GB" sz="2000" dirty="0">
                <a:solidFill>
                  <a:srgbClr val="000000"/>
                </a:solidFill>
                <a:highlight>
                  <a:srgbClr val="FFFFFF"/>
                </a:highlight>
                <a:latin typeface="Times New Roman"/>
                <a:ea typeface="Times New Roman"/>
                <a:cs typeface="Times New Roman"/>
                <a:sym typeface="Times New Roman"/>
              </a:rPr>
              <a:t>In </a:t>
            </a:r>
            <a:r>
              <a:rPr lang="en-GB" sz="2000" dirty="0" err="1">
                <a:solidFill>
                  <a:srgbClr val="000000"/>
                </a:solidFill>
                <a:highlight>
                  <a:srgbClr val="FFFFFF"/>
                </a:highlight>
                <a:latin typeface="Times New Roman"/>
                <a:ea typeface="Times New Roman"/>
                <a:cs typeface="Times New Roman"/>
                <a:sym typeface="Times New Roman"/>
              </a:rPr>
              <a:t>ReLU</a:t>
            </a:r>
            <a:r>
              <a:rPr lang="en-GB" sz="2000" dirty="0">
                <a:solidFill>
                  <a:srgbClr val="000000"/>
                </a:solidFill>
                <a:highlight>
                  <a:srgbClr val="FFFFFF"/>
                </a:highlight>
                <a:latin typeface="Times New Roman"/>
                <a:ea typeface="Times New Roman"/>
                <a:cs typeface="Times New Roman"/>
                <a:sym typeface="Times New Roman"/>
              </a:rPr>
              <a:t>, Neurons essentially </a:t>
            </a:r>
            <a:r>
              <a:rPr lang="en-GB" sz="2000" i="1" dirty="0">
                <a:solidFill>
                  <a:srgbClr val="000000"/>
                </a:solidFill>
                <a:latin typeface="Times New Roman"/>
                <a:ea typeface="Times New Roman"/>
                <a:cs typeface="Times New Roman"/>
                <a:sym typeface="Times New Roman"/>
              </a:rPr>
              <a:t>die</a:t>
            </a:r>
            <a:r>
              <a:rPr lang="en-GB" sz="2000" dirty="0">
                <a:solidFill>
                  <a:srgbClr val="000000"/>
                </a:solidFill>
                <a:highlight>
                  <a:srgbClr val="FFFFFF"/>
                </a:highlight>
                <a:latin typeface="Times New Roman"/>
                <a:ea typeface="Times New Roman"/>
                <a:cs typeface="Times New Roman"/>
                <a:sym typeface="Times New Roman"/>
              </a:rPr>
              <a:t> for all inputs and remain </a:t>
            </a:r>
            <a:r>
              <a:rPr lang="en-GB" sz="2000" i="1" dirty="0">
                <a:solidFill>
                  <a:srgbClr val="000000"/>
                </a:solidFill>
                <a:latin typeface="Times New Roman"/>
                <a:ea typeface="Times New Roman"/>
                <a:cs typeface="Times New Roman"/>
                <a:sym typeface="Times New Roman"/>
              </a:rPr>
              <a:t>inactive</a:t>
            </a:r>
            <a:r>
              <a:rPr lang="en-GB" sz="2000" dirty="0">
                <a:solidFill>
                  <a:srgbClr val="000000"/>
                </a:solidFill>
                <a:highlight>
                  <a:srgbClr val="FFFFFF"/>
                </a:highlight>
                <a:latin typeface="Times New Roman"/>
                <a:ea typeface="Times New Roman"/>
                <a:cs typeface="Times New Roman"/>
                <a:sym typeface="Times New Roman"/>
              </a:rPr>
              <a:t> no matter what input is supplied</a:t>
            </a:r>
            <a:endParaRPr sz="2000" dirty="0">
              <a:solidFill>
                <a:srgbClr val="000000"/>
              </a:solidFill>
              <a:highlight>
                <a:srgbClr val="FFFFFF"/>
              </a:highlight>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000000"/>
              </a:buClr>
              <a:buSzPts val="2000"/>
              <a:buFont typeface="Book Antiqua" panose="02040602050305030304" pitchFamily="18" charset="0"/>
              <a:buChar char="→"/>
            </a:pPr>
            <a:r>
              <a:rPr lang="en-GB" sz="2000" i="1" dirty="0">
                <a:solidFill>
                  <a:srgbClr val="000000"/>
                </a:solidFill>
                <a:latin typeface="Times New Roman"/>
                <a:ea typeface="Times New Roman"/>
                <a:cs typeface="Times New Roman"/>
                <a:sym typeface="Times New Roman"/>
              </a:rPr>
              <a:t>No gradient flows</a:t>
            </a:r>
            <a:r>
              <a:rPr lang="en-GB" sz="2000" dirty="0">
                <a:solidFill>
                  <a:srgbClr val="000000"/>
                </a:solidFill>
                <a:highlight>
                  <a:srgbClr val="FFFFFF"/>
                </a:highlight>
                <a:latin typeface="Times New Roman"/>
                <a:ea typeface="Times New Roman"/>
                <a:cs typeface="Times New Roman"/>
                <a:sym typeface="Times New Roman"/>
              </a:rPr>
              <a:t> and if large number of dead neurons are there in a Neural Network it’s performance is affected</a:t>
            </a:r>
            <a:endParaRPr sz="2000" dirty="0">
              <a:solidFill>
                <a:srgbClr val="000000"/>
              </a:solidFill>
              <a:highlight>
                <a:srgbClr val="FFFFFF"/>
              </a:highlight>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000000"/>
              </a:buClr>
              <a:buSzPts val="2000"/>
              <a:buFont typeface="Book Antiqua" panose="02040602050305030304" pitchFamily="18" charset="0"/>
              <a:buChar char="→"/>
            </a:pPr>
            <a:r>
              <a:rPr lang="en-GB" sz="2000" dirty="0">
                <a:latin typeface="Times New Roman"/>
                <a:ea typeface="Times New Roman"/>
                <a:cs typeface="Times New Roman"/>
                <a:sym typeface="Times New Roman"/>
              </a:rPr>
              <a:t>Leaky </a:t>
            </a:r>
            <a:r>
              <a:rPr lang="en-GB" sz="2000" dirty="0" err="1">
                <a:latin typeface="Times New Roman"/>
                <a:ea typeface="Times New Roman"/>
                <a:cs typeface="Times New Roman"/>
                <a:sym typeface="Times New Roman"/>
              </a:rPr>
              <a:t>ReLU</a:t>
            </a:r>
            <a:r>
              <a:rPr lang="en-GB" sz="2000" dirty="0">
                <a:latin typeface="Times New Roman"/>
                <a:ea typeface="Times New Roman"/>
                <a:cs typeface="Times New Roman"/>
                <a:sym typeface="Times New Roman"/>
              </a:rPr>
              <a:t> corrects that problem by extending it’s range</a:t>
            </a:r>
            <a:endParaRPr sz="2000" dirty="0">
              <a:latin typeface="Times New Roman"/>
              <a:ea typeface="Times New Roman"/>
              <a:cs typeface="Times New Roman"/>
              <a:sym typeface="Times New Roman"/>
            </a:endParaRPr>
          </a:p>
        </p:txBody>
      </p:sp>
      <p:pic>
        <p:nvPicPr>
          <p:cNvPr id="241" name="Google Shape;241;p33"/>
          <p:cNvPicPr preferRelativeResize="0"/>
          <p:nvPr/>
        </p:nvPicPr>
        <p:blipFill>
          <a:blip r:embed="rId3">
            <a:alphaModFix/>
          </a:blip>
          <a:stretch>
            <a:fillRect/>
          </a:stretch>
        </p:blipFill>
        <p:spPr>
          <a:xfrm>
            <a:off x="7549550" y="2261650"/>
            <a:ext cx="4236475" cy="2983876"/>
          </a:xfrm>
          <a:prstGeom prst="rect">
            <a:avLst/>
          </a:prstGeom>
          <a:noFill/>
          <a:ln>
            <a:noFill/>
          </a:ln>
        </p:spPr>
      </p:pic>
      <p:sp>
        <p:nvSpPr>
          <p:cNvPr id="2" name="TextBox 1">
            <a:extLst>
              <a:ext uri="{FF2B5EF4-FFF2-40B4-BE49-F238E27FC236}">
                <a16:creationId xmlns:a16="http://schemas.microsoft.com/office/drawing/2014/main" id="{D5314C0E-C753-432B-9588-3E53D56A9A2D}"/>
              </a:ext>
            </a:extLst>
          </p:cNvPr>
          <p:cNvSpPr txBox="1"/>
          <p:nvPr/>
        </p:nvSpPr>
        <p:spPr>
          <a:xfrm>
            <a:off x="931449" y="781487"/>
            <a:ext cx="35154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200">
                <a:latin typeface="Times New Roman"/>
                <a:cs typeface="Times New Roman"/>
              </a:rPr>
              <a:t>YOLO</a:t>
            </a:r>
            <a:endParaRPr lang="en-US" sz="3200"/>
          </a:p>
        </p:txBody>
      </p:sp>
      <p:sp>
        <p:nvSpPr>
          <p:cNvPr id="5" name="Flowchart: Connector 4">
            <a:extLst>
              <a:ext uri="{FF2B5EF4-FFF2-40B4-BE49-F238E27FC236}">
                <a16:creationId xmlns:a16="http://schemas.microsoft.com/office/drawing/2014/main" id="{BFCE8D52-F5EC-4647-AD80-1EABF5E82F5E}"/>
              </a:ext>
            </a:extLst>
          </p:cNvPr>
          <p:cNvSpPr/>
          <p:nvPr/>
        </p:nvSpPr>
        <p:spPr>
          <a:xfrm>
            <a:off x="11180190" y="320511"/>
            <a:ext cx="457200" cy="4572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46;p34">
            <a:extLst>
              <a:ext uri="{FF2B5EF4-FFF2-40B4-BE49-F238E27FC236}">
                <a16:creationId xmlns:a16="http://schemas.microsoft.com/office/drawing/2014/main" id="{BB57C54C-17C0-484A-8ACD-FADFE0EEA892}"/>
              </a:ext>
            </a:extLst>
          </p:cNvPr>
          <p:cNvSpPr txBox="1">
            <a:spLocks/>
          </p:cNvSpPr>
          <p:nvPr/>
        </p:nvSpPr>
        <p:spPr>
          <a:xfrm>
            <a:off x="226243" y="131975"/>
            <a:ext cx="11207582" cy="6177325"/>
          </a:xfrm>
          <a:prstGeom prst="rect">
            <a:avLst/>
          </a:prstGeom>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spcAft>
                <a:spcPts val="600"/>
              </a:spcAft>
            </a:pPr>
            <a:r>
              <a:rPr lang="en-US" dirty="0"/>
              <a:t> </a:t>
            </a:r>
            <a:r>
              <a:rPr lang="en-US" sz="2000" dirty="0">
                <a:latin typeface="Times New Roman"/>
                <a:ea typeface="Times New Roman"/>
                <a:cs typeface="Times New Roman"/>
                <a:sym typeface="Times New Roman"/>
              </a:rPr>
              <a:t>Advantages:</a:t>
            </a:r>
          </a:p>
          <a:p>
            <a:pPr marL="342900" indent="-342900">
              <a:spcBef>
                <a:spcPts val="600"/>
              </a:spcBef>
              <a:spcAft>
                <a:spcPts val="600"/>
              </a:spcAft>
              <a:buSzPts val="2000"/>
              <a:buFont typeface="Book Antiqua" panose="02040602050305030304" pitchFamily="18" charset="0"/>
              <a:buChar char="→"/>
            </a:pPr>
            <a:r>
              <a:rPr lang="en-US" sz="2000" dirty="0">
                <a:latin typeface="Times New Roman"/>
                <a:ea typeface="Times New Roman"/>
                <a:cs typeface="Times New Roman"/>
                <a:sym typeface="Times New Roman"/>
              </a:rPr>
              <a:t>A lot faster than fast RCNN</a:t>
            </a:r>
          </a:p>
          <a:p>
            <a:pPr marL="342900" indent="-342900">
              <a:spcBef>
                <a:spcPts val="600"/>
              </a:spcBef>
              <a:spcAft>
                <a:spcPts val="600"/>
              </a:spcAft>
              <a:buSzPts val="2000"/>
              <a:buFont typeface="Book Antiqua" panose="02040602050305030304" pitchFamily="18" charset="0"/>
              <a:buChar char="→"/>
            </a:pPr>
            <a:r>
              <a:rPr lang="en-US" sz="2000" dirty="0">
                <a:latin typeface="Times New Roman"/>
                <a:ea typeface="Times New Roman"/>
                <a:cs typeface="Times New Roman"/>
                <a:sym typeface="Times New Roman"/>
              </a:rPr>
              <a:t>Correct predictions with good accuracy</a:t>
            </a:r>
          </a:p>
          <a:p>
            <a:pPr marL="342900" indent="-342900">
              <a:spcBef>
                <a:spcPts val="600"/>
              </a:spcBef>
              <a:spcAft>
                <a:spcPts val="600"/>
              </a:spcAft>
              <a:buSzPts val="2000"/>
              <a:buFont typeface="Book Antiqua" panose="02040602050305030304" pitchFamily="18" charset="0"/>
              <a:buChar char="→"/>
            </a:pPr>
            <a:r>
              <a:rPr lang="en-US" sz="2000" dirty="0">
                <a:latin typeface="Times New Roman"/>
                <a:ea typeface="Times New Roman"/>
                <a:cs typeface="Times New Roman"/>
                <a:sym typeface="Times New Roman"/>
              </a:rPr>
              <a:t>Works well with overlapped images</a:t>
            </a:r>
          </a:p>
          <a:p>
            <a:pPr>
              <a:spcBef>
                <a:spcPts val="600"/>
              </a:spcBef>
              <a:spcAft>
                <a:spcPts val="600"/>
              </a:spcAft>
            </a:pPr>
            <a:endParaRPr lang="en-US" sz="2000" dirty="0">
              <a:latin typeface="Times New Roman"/>
              <a:ea typeface="Times New Roman"/>
              <a:cs typeface="Times New Roman"/>
              <a:sym typeface="Times New Roman"/>
            </a:endParaRPr>
          </a:p>
          <a:p>
            <a:pPr>
              <a:spcBef>
                <a:spcPts val="1200"/>
              </a:spcBef>
            </a:pPr>
            <a:r>
              <a:rPr lang="en-US" sz="2000" dirty="0">
                <a:latin typeface="Times New Roman"/>
                <a:ea typeface="Times New Roman"/>
                <a:cs typeface="Times New Roman"/>
                <a:sym typeface="Times New Roman"/>
              </a:rPr>
              <a:t>RESULTS</a:t>
            </a:r>
          </a:p>
          <a:p>
            <a:pPr>
              <a:spcBef>
                <a:spcPts val="1200"/>
              </a:spcBef>
            </a:pPr>
            <a:endParaRPr lang="en-US" sz="2000" dirty="0">
              <a:latin typeface="Times New Roman"/>
              <a:ea typeface="Times New Roman"/>
              <a:cs typeface="Times New Roman"/>
            </a:endParaRPr>
          </a:p>
        </p:txBody>
      </p:sp>
      <p:pic>
        <p:nvPicPr>
          <p:cNvPr id="3" name="Google Shape;247;p34">
            <a:extLst>
              <a:ext uri="{FF2B5EF4-FFF2-40B4-BE49-F238E27FC236}">
                <a16:creationId xmlns:a16="http://schemas.microsoft.com/office/drawing/2014/main" id="{110E3C00-5476-4C4B-BF30-E510BC68FF7A}"/>
              </a:ext>
            </a:extLst>
          </p:cNvPr>
          <p:cNvPicPr preferRelativeResize="0"/>
          <p:nvPr/>
        </p:nvPicPr>
        <p:blipFill>
          <a:blip r:embed="rId2">
            <a:alphaModFix/>
          </a:blip>
          <a:stretch>
            <a:fillRect/>
          </a:stretch>
        </p:blipFill>
        <p:spPr>
          <a:xfrm>
            <a:off x="3960829" y="2831744"/>
            <a:ext cx="5344998" cy="3741506"/>
          </a:xfrm>
          <a:prstGeom prst="rect">
            <a:avLst/>
          </a:prstGeom>
          <a:noFill/>
          <a:ln>
            <a:noFill/>
          </a:ln>
        </p:spPr>
      </p:pic>
      <p:sp>
        <p:nvSpPr>
          <p:cNvPr id="4" name="Flowchart: Connector 3">
            <a:extLst>
              <a:ext uri="{FF2B5EF4-FFF2-40B4-BE49-F238E27FC236}">
                <a16:creationId xmlns:a16="http://schemas.microsoft.com/office/drawing/2014/main" id="{0F6BCBAC-C7FD-49B6-92BB-90F1F6C1AD45}"/>
              </a:ext>
            </a:extLst>
          </p:cNvPr>
          <p:cNvSpPr/>
          <p:nvPr/>
        </p:nvSpPr>
        <p:spPr>
          <a:xfrm>
            <a:off x="11180190" y="320511"/>
            <a:ext cx="457200" cy="4572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36278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2"/>
          <p:cNvSpPr txBox="1">
            <a:spLocks noGrp="1"/>
          </p:cNvSpPr>
          <p:nvPr>
            <p:ph type="body" idx="1"/>
          </p:nvPr>
        </p:nvSpPr>
        <p:spPr>
          <a:xfrm>
            <a:off x="1024128" y="843206"/>
            <a:ext cx="4754880" cy="998806"/>
          </a:xfrm>
          <a:prstGeom prst="rect">
            <a:avLst/>
          </a:prstGeom>
          <a:noFill/>
          <a:ln>
            <a:noFill/>
          </a:ln>
        </p:spPr>
        <p:txBody>
          <a:bodyPr spcFirstLastPara="1" wrap="square" lIns="137150" tIns="45700" rIns="137150" bIns="45700" anchor="ctr" anchorCtr="0">
            <a:noAutofit/>
          </a:bodyPr>
          <a:lstStyle/>
          <a:p>
            <a:pPr marL="0" lvl="0" indent="0" algn="ctr" rtl="0">
              <a:lnSpc>
                <a:spcPct val="90000"/>
              </a:lnSpc>
              <a:spcBef>
                <a:spcPts val="0"/>
              </a:spcBef>
              <a:spcAft>
                <a:spcPts val="0"/>
              </a:spcAft>
              <a:buSzPts val="2400"/>
              <a:buNone/>
            </a:pPr>
            <a:r>
              <a:rPr lang="en-GB" sz="2400" b="1" dirty="0">
                <a:solidFill>
                  <a:schemeClr val="dk1"/>
                </a:solidFill>
                <a:latin typeface="Times New Roman"/>
                <a:ea typeface="Times New Roman"/>
                <a:cs typeface="Times New Roman"/>
                <a:sym typeface="Times New Roman"/>
              </a:rPr>
              <a:t>RCNN</a:t>
            </a:r>
            <a:endParaRPr dirty="0"/>
          </a:p>
        </p:txBody>
      </p:sp>
      <p:sp>
        <p:nvSpPr>
          <p:cNvPr id="231" name="Google Shape;231;p32"/>
          <p:cNvSpPr txBox="1">
            <a:spLocks noGrp="1"/>
          </p:cNvSpPr>
          <p:nvPr>
            <p:ph type="body" idx="2"/>
          </p:nvPr>
        </p:nvSpPr>
        <p:spPr>
          <a:xfrm>
            <a:off x="754498" y="2158896"/>
            <a:ext cx="5024510" cy="4689725"/>
          </a:xfrm>
          <a:prstGeom prst="rect">
            <a:avLst/>
          </a:prstGeom>
          <a:noFill/>
          <a:ln>
            <a:noFill/>
          </a:ln>
        </p:spPr>
        <p:txBody>
          <a:bodyPr spcFirstLastPara="1" wrap="square" lIns="45700" tIns="45700" rIns="45700" bIns="45700" anchor="t" anchorCtr="0">
            <a:noAutofit/>
          </a:bodyPr>
          <a:lstStyle/>
          <a:p>
            <a:pPr marL="91440" lvl="0" indent="-117475" algn="l" rtl="0">
              <a:lnSpc>
                <a:spcPct val="80000"/>
              </a:lnSpc>
              <a:spcBef>
                <a:spcPts val="0"/>
              </a:spcBef>
              <a:spcAft>
                <a:spcPts val="0"/>
              </a:spcAft>
              <a:buSzPts val="1850"/>
              <a:buChar char=" "/>
            </a:pPr>
            <a:r>
              <a:rPr lang="en-GB" sz="1850" b="1" dirty="0">
                <a:latin typeface="Times New Roman"/>
                <a:ea typeface="Times New Roman"/>
                <a:cs typeface="Times New Roman"/>
                <a:sym typeface="Times New Roman"/>
              </a:rPr>
              <a:t>Advantage:</a:t>
            </a:r>
            <a:endParaRPr sz="1850" b="1" dirty="0">
              <a:latin typeface="Times New Roman"/>
              <a:ea typeface="Times New Roman"/>
              <a:cs typeface="Times New Roman"/>
              <a:sym typeface="Times New Roman"/>
            </a:endParaRPr>
          </a:p>
          <a:p>
            <a:pPr marL="91440" lvl="0" indent="-117475" algn="l" rtl="0">
              <a:lnSpc>
                <a:spcPct val="80000"/>
              </a:lnSpc>
              <a:spcBef>
                <a:spcPts val="1400"/>
              </a:spcBef>
              <a:spcAft>
                <a:spcPts val="0"/>
              </a:spcAft>
              <a:buSzPts val="1850"/>
              <a:buChar char=" "/>
            </a:pPr>
            <a:r>
              <a:rPr lang="en-GB" sz="1850" dirty="0">
                <a:latin typeface="Times New Roman"/>
                <a:ea typeface="Times New Roman"/>
                <a:cs typeface="Times New Roman"/>
                <a:sym typeface="Times New Roman"/>
              </a:rPr>
              <a:t>Faster RCNN generalizes well even when objects in the image show rare aspects of ratio. So, it detects small objects well with good amount of accuracy. </a:t>
            </a:r>
            <a:endParaRPr sz="1850" dirty="0">
              <a:latin typeface="Times New Roman"/>
              <a:ea typeface="Times New Roman"/>
              <a:cs typeface="Times New Roman"/>
              <a:sym typeface="Times New Roman"/>
            </a:endParaRPr>
          </a:p>
          <a:p>
            <a:pPr marL="0" lvl="0" indent="0" algn="l" rtl="0">
              <a:lnSpc>
                <a:spcPct val="80000"/>
              </a:lnSpc>
              <a:spcBef>
                <a:spcPts val="1400"/>
              </a:spcBef>
              <a:spcAft>
                <a:spcPts val="0"/>
              </a:spcAft>
              <a:buSzPts val="1850"/>
              <a:buNone/>
            </a:pPr>
            <a:endParaRPr sz="1850" dirty="0">
              <a:latin typeface="Times New Roman"/>
              <a:ea typeface="Times New Roman"/>
              <a:cs typeface="Times New Roman"/>
              <a:sym typeface="Times New Roman"/>
            </a:endParaRPr>
          </a:p>
          <a:p>
            <a:pPr marL="91440" lvl="0" indent="-117475" algn="l" rtl="0">
              <a:lnSpc>
                <a:spcPct val="80000"/>
              </a:lnSpc>
              <a:spcBef>
                <a:spcPts val="1400"/>
              </a:spcBef>
              <a:spcAft>
                <a:spcPts val="0"/>
              </a:spcAft>
              <a:buSzPts val="1850"/>
              <a:buChar char=" "/>
            </a:pPr>
            <a:r>
              <a:rPr lang="en-GB" sz="1850" b="1" dirty="0">
                <a:latin typeface="Times New Roman"/>
                <a:ea typeface="Times New Roman"/>
                <a:cs typeface="Times New Roman"/>
                <a:sym typeface="Times New Roman"/>
              </a:rPr>
              <a:t>Limitation:</a:t>
            </a:r>
            <a:endParaRPr sz="1850" b="1" dirty="0">
              <a:latin typeface="Times New Roman"/>
              <a:ea typeface="Times New Roman"/>
              <a:cs typeface="Times New Roman"/>
              <a:sym typeface="Times New Roman"/>
            </a:endParaRPr>
          </a:p>
          <a:p>
            <a:pPr marL="91440" lvl="0" indent="-117475" algn="l" rtl="0">
              <a:lnSpc>
                <a:spcPct val="80000"/>
              </a:lnSpc>
              <a:spcBef>
                <a:spcPts val="1400"/>
              </a:spcBef>
              <a:spcAft>
                <a:spcPts val="0"/>
              </a:spcAft>
              <a:buSzPts val="1850"/>
              <a:buChar char=" "/>
            </a:pPr>
            <a:r>
              <a:rPr lang="en-GB" sz="1850" dirty="0">
                <a:latin typeface="Times New Roman"/>
                <a:ea typeface="Times New Roman"/>
                <a:cs typeface="Times New Roman"/>
                <a:sym typeface="Times New Roman"/>
              </a:rPr>
              <a:t>Faster RCNN is faster than a lot of other existing algorithms but still is slower than YOLO in processing the frames.</a:t>
            </a:r>
            <a:endParaRPr sz="1850" dirty="0">
              <a:latin typeface="Times New Roman"/>
              <a:ea typeface="Times New Roman"/>
              <a:cs typeface="Times New Roman"/>
              <a:sym typeface="Times New Roman"/>
            </a:endParaRPr>
          </a:p>
          <a:p>
            <a:pPr marL="91440" lvl="0" indent="0" algn="l" rtl="0">
              <a:lnSpc>
                <a:spcPct val="80000"/>
              </a:lnSpc>
              <a:spcBef>
                <a:spcPts val="1400"/>
              </a:spcBef>
              <a:spcAft>
                <a:spcPts val="0"/>
              </a:spcAft>
              <a:buSzPts val="1850"/>
              <a:buNone/>
            </a:pPr>
            <a:endParaRPr sz="1850" dirty="0">
              <a:latin typeface="Times New Roman"/>
              <a:ea typeface="Times New Roman"/>
              <a:cs typeface="Times New Roman"/>
              <a:sym typeface="Times New Roman"/>
            </a:endParaRPr>
          </a:p>
        </p:txBody>
      </p:sp>
      <p:sp>
        <p:nvSpPr>
          <p:cNvPr id="232" name="Google Shape;232;p32"/>
          <p:cNvSpPr txBox="1">
            <a:spLocks noGrp="1"/>
          </p:cNvSpPr>
          <p:nvPr>
            <p:ph type="body" idx="3"/>
          </p:nvPr>
        </p:nvSpPr>
        <p:spPr>
          <a:xfrm>
            <a:off x="5989320" y="843206"/>
            <a:ext cx="4754880" cy="998806"/>
          </a:xfrm>
          <a:prstGeom prst="rect">
            <a:avLst/>
          </a:prstGeom>
          <a:noFill/>
          <a:ln>
            <a:noFill/>
          </a:ln>
        </p:spPr>
        <p:txBody>
          <a:bodyPr spcFirstLastPara="1" wrap="square" lIns="137150" tIns="45700" rIns="137150" bIns="45700" anchor="ctr" anchorCtr="0">
            <a:noAutofit/>
          </a:bodyPr>
          <a:lstStyle/>
          <a:p>
            <a:pPr marL="0" lvl="0" indent="0" algn="ctr" rtl="0">
              <a:lnSpc>
                <a:spcPct val="90000"/>
              </a:lnSpc>
              <a:spcBef>
                <a:spcPts val="0"/>
              </a:spcBef>
              <a:spcAft>
                <a:spcPts val="0"/>
              </a:spcAft>
              <a:buSzPts val="2300"/>
              <a:buNone/>
            </a:pPr>
            <a:r>
              <a:rPr lang="en-GB" b="1">
                <a:solidFill>
                  <a:schemeClr val="dk1"/>
                </a:solidFill>
                <a:latin typeface="Times New Roman"/>
                <a:ea typeface="Times New Roman"/>
                <a:cs typeface="Times New Roman"/>
                <a:sym typeface="Times New Roman"/>
              </a:rPr>
              <a:t>YOLO</a:t>
            </a:r>
            <a:endParaRPr>
              <a:solidFill>
                <a:schemeClr val="dk1"/>
              </a:solidFill>
              <a:latin typeface="Times New Roman"/>
              <a:ea typeface="Times New Roman"/>
              <a:cs typeface="Times New Roman"/>
              <a:sym typeface="Times New Roman"/>
            </a:endParaRPr>
          </a:p>
        </p:txBody>
      </p:sp>
      <p:sp>
        <p:nvSpPr>
          <p:cNvPr id="233" name="Google Shape;233;p32"/>
          <p:cNvSpPr txBox="1">
            <a:spLocks noGrp="1"/>
          </p:cNvSpPr>
          <p:nvPr>
            <p:ph type="body" idx="4"/>
          </p:nvPr>
        </p:nvSpPr>
        <p:spPr>
          <a:xfrm>
            <a:off x="6047935" y="2158896"/>
            <a:ext cx="5176909" cy="4689725"/>
          </a:xfrm>
          <a:prstGeom prst="rect">
            <a:avLst/>
          </a:prstGeom>
          <a:noFill/>
          <a:ln>
            <a:noFill/>
          </a:ln>
        </p:spPr>
        <p:txBody>
          <a:bodyPr spcFirstLastPara="1" wrap="square" lIns="45700" tIns="45700" rIns="45700" bIns="45700" anchor="t" anchorCtr="0">
            <a:noAutofit/>
          </a:bodyPr>
          <a:lstStyle/>
          <a:p>
            <a:pPr marL="91440" lvl="0" indent="-129222" algn="l" rtl="0">
              <a:lnSpc>
                <a:spcPct val="80000"/>
              </a:lnSpc>
              <a:spcBef>
                <a:spcPts val="0"/>
              </a:spcBef>
              <a:spcAft>
                <a:spcPts val="0"/>
              </a:spcAft>
              <a:buSzPts val="2035"/>
              <a:buChar char=" "/>
            </a:pPr>
            <a:r>
              <a:rPr lang="en-GB" sz="2035" b="1" dirty="0">
                <a:latin typeface="Times New Roman"/>
                <a:ea typeface="Times New Roman"/>
                <a:cs typeface="Times New Roman"/>
                <a:sym typeface="Times New Roman"/>
              </a:rPr>
              <a:t>Advantages:</a:t>
            </a:r>
            <a:endParaRPr sz="2035" b="1" dirty="0">
              <a:latin typeface="Times New Roman"/>
              <a:ea typeface="Times New Roman"/>
              <a:cs typeface="Times New Roman"/>
              <a:sym typeface="Times New Roman"/>
            </a:endParaRPr>
          </a:p>
          <a:p>
            <a:pPr marL="476568" lvl="0" indent="-514350" algn="just" rtl="0">
              <a:lnSpc>
                <a:spcPct val="80000"/>
              </a:lnSpc>
              <a:spcBef>
                <a:spcPts val="1400"/>
              </a:spcBef>
              <a:spcAft>
                <a:spcPts val="0"/>
              </a:spcAft>
              <a:buClr>
                <a:schemeClr val="bg2">
                  <a:lumMod val="50000"/>
                </a:schemeClr>
              </a:buClr>
              <a:buSzPts val="2035"/>
              <a:buFont typeface="+mj-lt"/>
              <a:buAutoNum type="romanLcPeriod"/>
            </a:pPr>
            <a:r>
              <a:rPr lang="en-GB" sz="2035" dirty="0">
                <a:latin typeface="Times New Roman"/>
                <a:ea typeface="Times New Roman"/>
                <a:cs typeface="Times New Roman"/>
                <a:sym typeface="Times New Roman"/>
              </a:rPr>
              <a:t>YOLO is a lot faster than other object detection algorithms. It has the capability to process 45 frames per second. </a:t>
            </a:r>
            <a:endParaRPr sz="2035" dirty="0">
              <a:latin typeface="Times New Roman"/>
              <a:ea typeface="Times New Roman"/>
              <a:cs typeface="Times New Roman"/>
              <a:sym typeface="Times New Roman"/>
            </a:endParaRPr>
          </a:p>
          <a:p>
            <a:pPr marL="476568" lvl="0" indent="-514350" algn="just" rtl="0">
              <a:lnSpc>
                <a:spcPct val="80000"/>
              </a:lnSpc>
              <a:spcBef>
                <a:spcPts val="1400"/>
              </a:spcBef>
              <a:spcAft>
                <a:spcPts val="0"/>
              </a:spcAft>
              <a:buClr>
                <a:schemeClr val="bg2">
                  <a:lumMod val="50000"/>
                </a:schemeClr>
              </a:buClr>
              <a:buSzPts val="2035"/>
              <a:buFont typeface="+mj-lt"/>
              <a:buAutoNum type="romanLcPeriod"/>
            </a:pPr>
            <a:r>
              <a:rPr lang="en-GB" sz="2035" dirty="0">
                <a:latin typeface="Times New Roman"/>
                <a:ea typeface="Times New Roman"/>
                <a:cs typeface="Times New Roman"/>
                <a:sym typeface="Times New Roman"/>
              </a:rPr>
              <a:t>It makes classification and bounding box regression at the same time.</a:t>
            </a:r>
            <a:endParaRPr sz="2035" dirty="0">
              <a:latin typeface="Times New Roman"/>
              <a:ea typeface="Times New Roman"/>
              <a:cs typeface="Times New Roman"/>
              <a:sym typeface="Times New Roman"/>
            </a:endParaRPr>
          </a:p>
          <a:p>
            <a:pPr marL="91440" lvl="0" indent="-91440" algn="l" rtl="0">
              <a:lnSpc>
                <a:spcPct val="80000"/>
              </a:lnSpc>
              <a:spcBef>
                <a:spcPts val="1400"/>
              </a:spcBef>
              <a:spcAft>
                <a:spcPts val="0"/>
              </a:spcAft>
              <a:buSzPts val="2035"/>
              <a:buNone/>
            </a:pPr>
            <a:r>
              <a:rPr lang="en-GB" sz="2035" b="1" dirty="0">
                <a:latin typeface="Times New Roman"/>
                <a:ea typeface="Times New Roman"/>
                <a:cs typeface="Times New Roman"/>
                <a:sym typeface="Times New Roman"/>
              </a:rPr>
              <a:t>Limitation:</a:t>
            </a:r>
            <a:endParaRPr sz="2035" b="1" dirty="0">
              <a:latin typeface="Times New Roman"/>
              <a:ea typeface="Times New Roman"/>
              <a:cs typeface="Times New Roman"/>
              <a:sym typeface="Times New Roman"/>
            </a:endParaRPr>
          </a:p>
          <a:p>
            <a:pPr marL="91440" lvl="0" indent="-91440" algn="l" rtl="0">
              <a:lnSpc>
                <a:spcPct val="80000"/>
              </a:lnSpc>
              <a:spcBef>
                <a:spcPts val="1400"/>
              </a:spcBef>
              <a:spcAft>
                <a:spcPts val="0"/>
              </a:spcAft>
              <a:buSzPts val="2035"/>
              <a:buNone/>
            </a:pPr>
            <a:r>
              <a:rPr lang="en-GB" sz="2035" dirty="0">
                <a:latin typeface="Times New Roman"/>
                <a:ea typeface="Times New Roman"/>
                <a:cs typeface="Times New Roman"/>
                <a:sym typeface="Times New Roman"/>
              </a:rPr>
              <a:t>  The limitation of YOLO algorithm is that it struggles with small objects within the image, for example it might have difficulties in detecting a flock of birds. This is due to the spatial constraints of the algorithm.</a:t>
            </a:r>
            <a:br>
              <a:rPr lang="en-GB" sz="2035" dirty="0">
                <a:latin typeface="Times New Roman"/>
                <a:ea typeface="Times New Roman"/>
                <a:cs typeface="Times New Roman"/>
                <a:sym typeface="Times New Roman"/>
              </a:rPr>
            </a:br>
            <a:endParaRPr sz="2035" dirty="0">
              <a:latin typeface="Times New Roman"/>
              <a:ea typeface="Times New Roman"/>
              <a:cs typeface="Times New Roman"/>
              <a:sym typeface="Times New Roman"/>
            </a:endParaRPr>
          </a:p>
          <a:p>
            <a:pPr marL="91440" lvl="0" indent="-91440" algn="l" rtl="0">
              <a:lnSpc>
                <a:spcPct val="80000"/>
              </a:lnSpc>
              <a:spcBef>
                <a:spcPts val="1400"/>
              </a:spcBef>
              <a:spcAft>
                <a:spcPts val="0"/>
              </a:spcAft>
              <a:buSzPts val="2035"/>
              <a:buNone/>
            </a:pPr>
            <a:br>
              <a:rPr lang="en-GB" sz="2035" dirty="0"/>
            </a:br>
            <a:endParaRPr sz="2035" dirty="0">
              <a:latin typeface="Times New Roman"/>
              <a:ea typeface="Times New Roman"/>
              <a:cs typeface="Times New Roman"/>
              <a:sym typeface="Times New Roman"/>
            </a:endParaRPr>
          </a:p>
          <a:p>
            <a:pPr marL="0" lvl="0" indent="0" algn="l" rtl="0">
              <a:lnSpc>
                <a:spcPct val="80000"/>
              </a:lnSpc>
              <a:spcBef>
                <a:spcPts val="1400"/>
              </a:spcBef>
              <a:spcAft>
                <a:spcPts val="0"/>
              </a:spcAft>
              <a:buSzPts val="2035"/>
              <a:buNone/>
            </a:pPr>
            <a:endParaRPr sz="2035" dirty="0">
              <a:latin typeface="Times New Roman"/>
              <a:ea typeface="Times New Roman"/>
              <a:cs typeface="Times New Roman"/>
              <a:sym typeface="Times New Roman"/>
            </a:endParaRPr>
          </a:p>
          <a:p>
            <a:pPr marL="0" lvl="0" indent="0" algn="l" rtl="0">
              <a:lnSpc>
                <a:spcPct val="80000"/>
              </a:lnSpc>
              <a:spcBef>
                <a:spcPts val="1400"/>
              </a:spcBef>
              <a:spcAft>
                <a:spcPts val="0"/>
              </a:spcAft>
              <a:buSzPts val="2035"/>
              <a:buFont typeface="Noto Sans Symbols"/>
              <a:buNone/>
            </a:pPr>
            <a:endParaRPr sz="2035" dirty="0">
              <a:latin typeface="Times New Roman"/>
              <a:ea typeface="Times New Roman"/>
              <a:cs typeface="Times New Roman"/>
              <a:sym typeface="Times New Roman"/>
            </a:endParaRPr>
          </a:p>
          <a:p>
            <a:pPr marL="91440" lvl="0" indent="0" algn="l" rtl="0">
              <a:lnSpc>
                <a:spcPct val="80000"/>
              </a:lnSpc>
              <a:spcBef>
                <a:spcPts val="1400"/>
              </a:spcBef>
              <a:spcAft>
                <a:spcPts val="0"/>
              </a:spcAft>
              <a:buSzPts val="2035"/>
              <a:buFont typeface="Arial"/>
              <a:buNone/>
            </a:pPr>
            <a:endParaRPr sz="2035" dirty="0">
              <a:latin typeface="Times New Roman"/>
              <a:ea typeface="Times New Roman"/>
              <a:cs typeface="Times New Roman"/>
              <a:sym typeface="Times New Roman"/>
            </a:endParaRPr>
          </a:p>
        </p:txBody>
      </p:sp>
      <p:sp>
        <p:nvSpPr>
          <p:cNvPr id="6" name="Flowchart: Connector 5">
            <a:extLst>
              <a:ext uri="{FF2B5EF4-FFF2-40B4-BE49-F238E27FC236}">
                <a16:creationId xmlns:a16="http://schemas.microsoft.com/office/drawing/2014/main" id="{F5D0FDF1-A679-4C78-BD7F-771D68FFF503}"/>
              </a:ext>
            </a:extLst>
          </p:cNvPr>
          <p:cNvSpPr/>
          <p:nvPr/>
        </p:nvSpPr>
        <p:spPr>
          <a:xfrm>
            <a:off x="11180190" y="320511"/>
            <a:ext cx="457200" cy="4572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98000">
              <a:schemeClr val="accent3">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5E6C-BFED-4E6F-8050-8D778BC950E3}"/>
              </a:ext>
            </a:extLst>
          </p:cNvPr>
          <p:cNvSpPr>
            <a:spLocks noGrp="1"/>
          </p:cNvSpPr>
          <p:nvPr>
            <p:ph type="title"/>
          </p:nvPr>
        </p:nvSpPr>
        <p:spPr>
          <a:xfrm>
            <a:off x="1024128" y="792606"/>
            <a:ext cx="8892870" cy="1017341"/>
          </a:xfrm>
        </p:spPr>
        <p:txBody>
          <a:bodyPr/>
          <a:lstStyle/>
          <a:p>
            <a:r>
              <a:rPr lang="en-IN" sz="3600" dirty="0">
                <a:latin typeface="Times New Roman" panose="02020603050405020304" pitchFamily="18" charset="0"/>
                <a:cs typeface="Times New Roman" panose="02020603050405020304" pitchFamily="18" charset="0"/>
              </a:rPr>
              <a:t>Step 5 : Distance Calculation</a:t>
            </a:r>
          </a:p>
        </p:txBody>
      </p:sp>
      <p:sp>
        <p:nvSpPr>
          <p:cNvPr id="4" name="TextBox 3">
            <a:extLst>
              <a:ext uri="{FF2B5EF4-FFF2-40B4-BE49-F238E27FC236}">
                <a16:creationId xmlns:a16="http://schemas.microsoft.com/office/drawing/2014/main" id="{E6FB9F7A-2848-417A-827C-D89B639FD6A2}"/>
              </a:ext>
            </a:extLst>
          </p:cNvPr>
          <p:cNvSpPr txBox="1"/>
          <p:nvPr/>
        </p:nvSpPr>
        <p:spPr>
          <a:xfrm>
            <a:off x="876692" y="2259891"/>
            <a:ext cx="10793691" cy="4012893"/>
          </a:xfrm>
          <a:prstGeom prst="rect">
            <a:avLst/>
          </a:prstGeom>
          <a:noFill/>
        </p:spPr>
        <p:txBody>
          <a:bodyPr wrap="square" rtlCol="0">
            <a:spAutoFit/>
          </a:bodyPr>
          <a:lstStyle/>
          <a:p>
            <a:pPr algn="just">
              <a:lnSpc>
                <a:spcPct val="150000"/>
              </a:lnSpc>
            </a:pPr>
            <a:r>
              <a:rPr lang="en-IN" sz="2200" dirty="0">
                <a:latin typeface="Times New Roman" panose="02020603050405020304" pitchFamily="18" charset="0"/>
                <a:cs typeface="Times New Roman" panose="02020603050405020304" pitchFamily="18" charset="0"/>
              </a:rPr>
              <a:t>The distance calculation is done using Cascading Classifier, which uses xml files of contours</a:t>
            </a:r>
          </a:p>
          <a:p>
            <a:pPr algn="just">
              <a:lnSpc>
                <a:spcPct val="150000"/>
              </a:lnSpc>
            </a:pPr>
            <a:r>
              <a:rPr lang="en-IN" sz="2200" dirty="0" err="1">
                <a:latin typeface="Times New Roman" panose="02020603050405020304" pitchFamily="18" charset="0"/>
                <a:cs typeface="Times New Roman" panose="02020603050405020304" pitchFamily="18" charset="0"/>
              </a:rPr>
              <a:t>Haar</a:t>
            </a:r>
            <a:r>
              <a:rPr lang="en-IN" sz="2200" dirty="0">
                <a:latin typeface="Times New Roman" panose="02020603050405020304" pitchFamily="18" charset="0"/>
                <a:cs typeface="Times New Roman" panose="02020603050405020304" pitchFamily="18" charset="0"/>
              </a:rPr>
              <a:t> Cascade classifiers : </a:t>
            </a:r>
            <a:r>
              <a:rPr lang="en-US" sz="2200" dirty="0">
                <a:latin typeface="Times New Roman" panose="02020603050405020304" pitchFamily="18" charset="0"/>
                <a:cs typeface="Times New Roman" panose="02020603050405020304" pitchFamily="18" charset="0"/>
              </a:rPr>
              <a:t> positive and negative images are used to train the classifier.</a:t>
            </a:r>
          </a:p>
          <a:p>
            <a:pPr marL="285750" indent="-285750" algn="just" fontAlgn="base">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Positive images –</a:t>
            </a:r>
            <a:r>
              <a:rPr lang="en-US" sz="2200" dirty="0">
                <a:latin typeface="Times New Roman" panose="02020603050405020304" pitchFamily="18" charset="0"/>
                <a:cs typeface="Times New Roman" panose="02020603050405020304" pitchFamily="18" charset="0"/>
              </a:rPr>
              <a:t> These images contain the images which we want our classifier to identify.</a:t>
            </a:r>
          </a:p>
          <a:p>
            <a:pPr marL="285750" indent="-285750" algn="just" fontAlgn="base">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Negative Images –</a:t>
            </a:r>
            <a:r>
              <a:rPr lang="en-US" sz="2200" dirty="0">
                <a:latin typeface="Times New Roman" panose="02020603050405020304" pitchFamily="18" charset="0"/>
                <a:cs typeface="Times New Roman" panose="02020603050405020304" pitchFamily="18" charset="0"/>
              </a:rPr>
              <a:t> Images of everything else, which do not contain the object we want to detect.</a:t>
            </a:r>
          </a:p>
          <a:p>
            <a:pPr algn="just" fontAlgn="base">
              <a:lnSpc>
                <a:spcPct val="150000"/>
              </a:lnSpc>
            </a:pPr>
            <a:r>
              <a:rPr lang="en-US" sz="2200" dirty="0" err="1">
                <a:latin typeface="Times New Roman" panose="02020603050405020304" pitchFamily="18" charset="0"/>
                <a:cs typeface="Times New Roman" panose="02020603050405020304" pitchFamily="18" charset="0"/>
              </a:rPr>
              <a:t>Haar</a:t>
            </a:r>
            <a:r>
              <a:rPr lang="en-US" sz="2200" dirty="0">
                <a:latin typeface="Times New Roman" panose="02020603050405020304" pitchFamily="18" charset="0"/>
                <a:cs typeface="Times New Roman" panose="02020603050405020304" pitchFamily="18" charset="0"/>
              </a:rPr>
              <a:t> Cascade can be generated using by using servers and trained manually.</a:t>
            </a:r>
          </a:p>
          <a:p>
            <a:pPr>
              <a:lnSpc>
                <a:spcPct val="150000"/>
              </a:lnSpc>
            </a:pPr>
            <a:endParaRPr lang="en-IN" sz="1800" dirty="0">
              <a:latin typeface="Times New Roman" panose="02020603050405020304" pitchFamily="18" charset="0"/>
              <a:cs typeface="Times New Roman" panose="02020603050405020304" pitchFamily="18" charset="0"/>
            </a:endParaRPr>
          </a:p>
        </p:txBody>
      </p:sp>
      <p:sp>
        <p:nvSpPr>
          <p:cNvPr id="5" name="Flowchart: Connector 4">
            <a:extLst>
              <a:ext uri="{FF2B5EF4-FFF2-40B4-BE49-F238E27FC236}">
                <a16:creationId xmlns:a16="http://schemas.microsoft.com/office/drawing/2014/main" id="{1C4C0C13-34A8-4883-8708-522D9B9D50B4}"/>
              </a:ext>
            </a:extLst>
          </p:cNvPr>
          <p:cNvSpPr/>
          <p:nvPr/>
        </p:nvSpPr>
        <p:spPr>
          <a:xfrm>
            <a:off x="11180190" y="320511"/>
            <a:ext cx="457200" cy="45720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9874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34AB03-D011-40A0-8156-4652E9BCAB90}"/>
              </a:ext>
            </a:extLst>
          </p:cNvPr>
          <p:cNvPicPr>
            <a:picLocks noChangeAspect="1"/>
          </p:cNvPicPr>
          <p:nvPr/>
        </p:nvPicPr>
        <p:blipFill>
          <a:blip r:embed="rId2"/>
          <a:stretch>
            <a:fillRect/>
          </a:stretch>
        </p:blipFill>
        <p:spPr>
          <a:xfrm>
            <a:off x="188535" y="539738"/>
            <a:ext cx="10851156" cy="6109200"/>
          </a:xfrm>
          <a:prstGeom prst="rect">
            <a:avLst/>
          </a:prstGeom>
        </p:spPr>
      </p:pic>
      <p:sp>
        <p:nvSpPr>
          <p:cNvPr id="3" name="Flowchart: Connector 2">
            <a:extLst>
              <a:ext uri="{FF2B5EF4-FFF2-40B4-BE49-F238E27FC236}">
                <a16:creationId xmlns:a16="http://schemas.microsoft.com/office/drawing/2014/main" id="{32A76077-C589-475D-991C-FC8E85C8E3EF}"/>
              </a:ext>
            </a:extLst>
          </p:cNvPr>
          <p:cNvSpPr/>
          <p:nvPr/>
        </p:nvSpPr>
        <p:spPr>
          <a:xfrm>
            <a:off x="11180190" y="320511"/>
            <a:ext cx="457200" cy="45720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681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AEBB70-0F30-40C1-A6BD-147B36450EA4}"/>
              </a:ext>
            </a:extLst>
          </p:cNvPr>
          <p:cNvSpPr/>
          <p:nvPr/>
        </p:nvSpPr>
        <p:spPr>
          <a:xfrm>
            <a:off x="399068" y="556165"/>
            <a:ext cx="10743414" cy="830997"/>
          </a:xfrm>
          <a:prstGeom prst="rect">
            <a:avLst/>
          </a:prstGeom>
        </p:spPr>
        <p:txBody>
          <a:bodyPr wrap="square">
            <a:spAutoFit/>
          </a:bodyPr>
          <a:lstStyle/>
          <a:p>
            <a:r>
              <a:rPr lang="en-GB" sz="2400" dirty="0" err="1">
                <a:latin typeface="Times New Roman"/>
                <a:ea typeface="Times New Roman"/>
                <a:cs typeface="Times New Roman"/>
                <a:sym typeface="Times New Roman"/>
              </a:rPr>
              <a:t>opencv_traincascade</a:t>
            </a:r>
            <a:r>
              <a:rPr lang="en-GB" sz="2400" dirty="0">
                <a:latin typeface="Times New Roman"/>
                <a:ea typeface="Times New Roman"/>
                <a:cs typeface="Times New Roman"/>
                <a:sym typeface="Times New Roman"/>
              </a:rPr>
              <a:t> -data haarcascade_frontalface_default.xml -</a:t>
            </a:r>
            <a:r>
              <a:rPr lang="en-GB" sz="2400" dirty="0" err="1">
                <a:latin typeface="Times New Roman"/>
                <a:ea typeface="Times New Roman"/>
                <a:cs typeface="Times New Roman"/>
                <a:sym typeface="Times New Roman"/>
              </a:rPr>
              <a:t>pos</a:t>
            </a:r>
            <a:r>
              <a:rPr lang="en-GB" sz="2400" dirty="0">
                <a:latin typeface="Times New Roman"/>
                <a:ea typeface="Times New Roman"/>
                <a:cs typeface="Times New Roman"/>
                <a:sym typeface="Times New Roman"/>
              </a:rPr>
              <a:t> pos.txt -</a:t>
            </a:r>
            <a:r>
              <a:rPr lang="en-GB" sz="2400" dirty="0" err="1">
                <a:latin typeface="Times New Roman"/>
                <a:ea typeface="Times New Roman"/>
                <a:cs typeface="Times New Roman"/>
                <a:sym typeface="Times New Roman"/>
              </a:rPr>
              <a:t>bg</a:t>
            </a:r>
            <a:r>
              <a:rPr lang="en-GB" sz="2400" dirty="0">
                <a:latin typeface="Times New Roman"/>
                <a:ea typeface="Times New Roman"/>
                <a:cs typeface="Times New Roman"/>
                <a:sym typeface="Times New Roman"/>
              </a:rPr>
              <a:t> bg.txt -</a:t>
            </a:r>
            <a:r>
              <a:rPr lang="en-GB" sz="2400" dirty="0" err="1">
                <a:latin typeface="Times New Roman"/>
                <a:ea typeface="Times New Roman"/>
                <a:cs typeface="Times New Roman"/>
                <a:sym typeface="Times New Roman"/>
              </a:rPr>
              <a:t>numPos</a:t>
            </a:r>
            <a:r>
              <a:rPr lang="en-GB" sz="2400" dirty="0">
                <a:latin typeface="Times New Roman"/>
                <a:ea typeface="Times New Roman"/>
                <a:cs typeface="Times New Roman"/>
                <a:sym typeface="Times New Roman"/>
              </a:rPr>
              <a:t> 800 -</a:t>
            </a:r>
            <a:r>
              <a:rPr lang="en-GB" sz="2400" dirty="0" err="1">
                <a:latin typeface="Times New Roman"/>
                <a:ea typeface="Times New Roman"/>
                <a:cs typeface="Times New Roman"/>
                <a:sym typeface="Times New Roman"/>
              </a:rPr>
              <a:t>numNeg</a:t>
            </a:r>
            <a:r>
              <a:rPr lang="en-GB" sz="2400" dirty="0">
                <a:latin typeface="Times New Roman"/>
                <a:ea typeface="Times New Roman"/>
                <a:cs typeface="Times New Roman"/>
                <a:sym typeface="Times New Roman"/>
              </a:rPr>
              <a:t> 400 -</a:t>
            </a:r>
            <a:r>
              <a:rPr lang="en-GB" sz="2400" dirty="0" err="1">
                <a:latin typeface="Times New Roman"/>
                <a:ea typeface="Times New Roman"/>
                <a:cs typeface="Times New Roman"/>
                <a:sym typeface="Times New Roman"/>
              </a:rPr>
              <a:t>numStages</a:t>
            </a:r>
            <a:r>
              <a:rPr lang="en-GB" sz="2400" dirty="0">
                <a:latin typeface="Times New Roman"/>
                <a:ea typeface="Times New Roman"/>
                <a:cs typeface="Times New Roman"/>
                <a:sym typeface="Times New Roman"/>
              </a:rPr>
              <a:t> 10 -w 100 -h 100</a:t>
            </a:r>
            <a:endParaRPr lang="en-IN" sz="2400" dirty="0"/>
          </a:p>
        </p:txBody>
      </p:sp>
      <p:pic>
        <p:nvPicPr>
          <p:cNvPr id="4" name="Google Shape;270;p37">
            <a:extLst>
              <a:ext uri="{FF2B5EF4-FFF2-40B4-BE49-F238E27FC236}">
                <a16:creationId xmlns:a16="http://schemas.microsoft.com/office/drawing/2014/main" id="{DB243EBB-757B-46F1-89C4-FC030484A663}"/>
              </a:ext>
            </a:extLst>
          </p:cNvPr>
          <p:cNvPicPr preferRelativeResize="0"/>
          <p:nvPr/>
        </p:nvPicPr>
        <p:blipFill>
          <a:blip r:embed="rId2">
            <a:alphaModFix/>
          </a:blip>
          <a:stretch>
            <a:fillRect/>
          </a:stretch>
        </p:blipFill>
        <p:spPr>
          <a:xfrm>
            <a:off x="2372784" y="1728277"/>
            <a:ext cx="6658094" cy="5040168"/>
          </a:xfrm>
          <a:prstGeom prst="rect">
            <a:avLst/>
          </a:prstGeom>
          <a:noFill/>
          <a:ln>
            <a:noFill/>
          </a:ln>
        </p:spPr>
      </p:pic>
      <p:sp>
        <p:nvSpPr>
          <p:cNvPr id="5" name="Flowchart: Connector 4">
            <a:extLst>
              <a:ext uri="{FF2B5EF4-FFF2-40B4-BE49-F238E27FC236}">
                <a16:creationId xmlns:a16="http://schemas.microsoft.com/office/drawing/2014/main" id="{10A41FD6-AF65-40F4-A445-B2C1AC016A6D}"/>
              </a:ext>
            </a:extLst>
          </p:cNvPr>
          <p:cNvSpPr/>
          <p:nvPr/>
        </p:nvSpPr>
        <p:spPr>
          <a:xfrm>
            <a:off x="11180190" y="320510"/>
            <a:ext cx="457200" cy="457200"/>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9471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98000">
              <a:schemeClr val="accent2">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71C5-60A3-481A-B2DF-E2ACE632876A}"/>
              </a:ext>
            </a:extLst>
          </p:cNvPr>
          <p:cNvSpPr>
            <a:spLocks noGrp="1"/>
          </p:cNvSpPr>
          <p:nvPr>
            <p:ph type="title"/>
          </p:nvPr>
        </p:nvSpPr>
        <p:spPr>
          <a:xfrm>
            <a:off x="1005274" y="837981"/>
            <a:ext cx="10759378" cy="885365"/>
          </a:xfrm>
        </p:spPr>
        <p:txBody>
          <a:bodyPr/>
          <a:lstStyle/>
          <a:p>
            <a:r>
              <a:rPr lang="en-IN" sz="3700" dirty="0">
                <a:latin typeface="Times New Roman" panose="02020603050405020304" pitchFamily="18" charset="0"/>
                <a:cs typeface="Times New Roman" panose="02020603050405020304" pitchFamily="18" charset="0"/>
              </a:rPr>
              <a:t>Step 6 : a) Reading out Dynamic labels</a:t>
            </a:r>
          </a:p>
        </p:txBody>
      </p:sp>
      <p:sp>
        <p:nvSpPr>
          <p:cNvPr id="3" name="TextBox 2">
            <a:extLst>
              <a:ext uri="{FF2B5EF4-FFF2-40B4-BE49-F238E27FC236}">
                <a16:creationId xmlns:a16="http://schemas.microsoft.com/office/drawing/2014/main" id="{75EC3D46-B9DD-404A-9A56-E9BCC81D492C}"/>
              </a:ext>
            </a:extLst>
          </p:cNvPr>
          <p:cNvSpPr txBox="1"/>
          <p:nvPr/>
        </p:nvSpPr>
        <p:spPr>
          <a:xfrm>
            <a:off x="772998" y="1904215"/>
            <a:ext cx="10426045" cy="367312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Google Text To Speech engine was used to read out the labels. It stores the label values as an mp3 file.</a:t>
            </a:r>
          </a:p>
          <a:p>
            <a:pPr marL="342900" indent="-342900">
              <a:lnSpc>
                <a:spcPct val="2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Labels are appended to the set in the order they are detected dynamically.</a:t>
            </a:r>
          </a:p>
          <a:p>
            <a:pPr marL="342900" indent="-342900">
              <a:lnSpc>
                <a:spcPct val="20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Pygame</a:t>
            </a:r>
            <a:r>
              <a:rPr lang="en-US" sz="2400" dirty="0">
                <a:latin typeface="Times New Roman" panose="02020603050405020304" pitchFamily="18" charset="0"/>
                <a:cs typeface="Times New Roman" panose="02020603050405020304" pitchFamily="18" charset="0"/>
              </a:rPr>
              <a:t> is a Python wrapper module for the multimedia library to play Audio files.</a:t>
            </a:r>
            <a:endParaRPr lang="en-IN" sz="2400" dirty="0">
              <a:latin typeface="Times New Roman" panose="02020603050405020304" pitchFamily="18" charset="0"/>
              <a:cs typeface="Times New Roman" panose="02020603050405020304" pitchFamily="18" charset="0"/>
            </a:endParaRPr>
          </a:p>
        </p:txBody>
      </p:sp>
      <p:sp>
        <p:nvSpPr>
          <p:cNvPr id="4" name="Flowchart: Connector 3">
            <a:extLst>
              <a:ext uri="{FF2B5EF4-FFF2-40B4-BE49-F238E27FC236}">
                <a16:creationId xmlns:a16="http://schemas.microsoft.com/office/drawing/2014/main" id="{E2A39E20-9E76-4716-B722-224733350240}"/>
              </a:ext>
            </a:extLst>
          </p:cNvPr>
          <p:cNvSpPr/>
          <p:nvPr/>
        </p:nvSpPr>
        <p:spPr>
          <a:xfrm>
            <a:off x="11180190" y="320511"/>
            <a:ext cx="457200" cy="4572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9843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D493-4C46-45AB-866A-490D0F107A40}"/>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b) Raspberry Pi Integration</a:t>
            </a:r>
          </a:p>
        </p:txBody>
      </p:sp>
      <p:sp>
        <p:nvSpPr>
          <p:cNvPr id="4" name="TextBox 3">
            <a:extLst>
              <a:ext uri="{FF2B5EF4-FFF2-40B4-BE49-F238E27FC236}">
                <a16:creationId xmlns:a16="http://schemas.microsoft.com/office/drawing/2014/main" id="{527C9741-DA66-4D05-AD9A-0DCA3BC72EA5}"/>
              </a:ext>
            </a:extLst>
          </p:cNvPr>
          <p:cNvSpPr txBox="1"/>
          <p:nvPr/>
        </p:nvSpPr>
        <p:spPr>
          <a:xfrm>
            <a:off x="1024128" y="2182305"/>
            <a:ext cx="9296135" cy="4411785"/>
          </a:xfrm>
          <a:prstGeom prst="rect">
            <a:avLst/>
          </a:prstGeom>
          <a:noFill/>
        </p:spPr>
        <p:txBody>
          <a:bodyPr wrap="none" rtlCol="0">
            <a:spAutoFit/>
          </a:bodyPr>
          <a:lstStyle/>
          <a:p>
            <a:pPr marL="342900" indent="-342900">
              <a:lnSpc>
                <a:spcPct val="2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Multiple packages like OpenCV, </a:t>
            </a:r>
            <a:r>
              <a:rPr lang="en-IN" sz="2400" dirty="0" err="1">
                <a:latin typeface="Times New Roman" panose="02020603050405020304" pitchFamily="18" charset="0"/>
                <a:cs typeface="Times New Roman" panose="02020603050405020304" pitchFamily="18" charset="0"/>
              </a:rPr>
              <a:t>Gtts</a:t>
            </a:r>
            <a:r>
              <a:rPr lang="en-IN" sz="2400" dirty="0">
                <a:latin typeface="Times New Roman" panose="02020603050405020304" pitchFamily="18" charset="0"/>
                <a:cs typeface="Times New Roman" panose="02020603050405020304" pitchFamily="18" charset="0"/>
              </a:rPr>
              <a:t>, SSH, had to be installed.</a:t>
            </a:r>
          </a:p>
          <a:p>
            <a:pPr marL="342900" indent="-342900">
              <a:lnSpc>
                <a:spcPct val="2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object detection program was run using Python IDE, </a:t>
            </a:r>
            <a:r>
              <a:rPr lang="en-IN" sz="2400" dirty="0" err="1">
                <a:latin typeface="Times New Roman" panose="02020603050405020304" pitchFamily="18" charset="0"/>
                <a:cs typeface="Times New Roman" panose="02020603050405020304" pitchFamily="18" charset="0"/>
              </a:rPr>
              <a:t>Thonny</a:t>
            </a:r>
            <a:endParaRPr lang="en-IN" sz="2400" dirty="0">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Pi was accessed using putty , </a:t>
            </a:r>
            <a:r>
              <a:rPr lang="en-IN" sz="2400" dirty="0" err="1">
                <a:latin typeface="Times New Roman" panose="02020603050405020304" pitchFamily="18" charset="0"/>
                <a:cs typeface="Times New Roman" panose="02020603050405020304" pitchFamily="18" charset="0"/>
              </a:rPr>
              <a:t>Xming</a:t>
            </a:r>
            <a:r>
              <a:rPr lang="en-IN" sz="2400" dirty="0">
                <a:latin typeface="Times New Roman" panose="02020603050405020304" pitchFamily="18" charset="0"/>
                <a:cs typeface="Times New Roman" panose="02020603050405020304" pitchFamily="18" charset="0"/>
              </a:rPr>
              <a:t> Server, Windows Remote Control</a:t>
            </a:r>
          </a:p>
          <a:p>
            <a:pPr marL="342900" indent="-342900">
              <a:lnSpc>
                <a:spcPct val="2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Camera was interfaced to the pi</a:t>
            </a:r>
          </a:p>
          <a:p>
            <a:pPr marL="342900" indent="-342900">
              <a:lnSpc>
                <a:spcPct val="20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For audio output, a speaker was connected</a:t>
            </a:r>
          </a:p>
          <a:p>
            <a:pPr marL="342900" indent="-342900">
              <a:lnSpc>
                <a:spcPct val="200000"/>
              </a:lnSpc>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
        <p:nvSpPr>
          <p:cNvPr id="5" name="Flowchart: Connector 4">
            <a:extLst>
              <a:ext uri="{FF2B5EF4-FFF2-40B4-BE49-F238E27FC236}">
                <a16:creationId xmlns:a16="http://schemas.microsoft.com/office/drawing/2014/main" id="{23DB378C-E076-40E4-8B23-DC40FBF7BF30}"/>
              </a:ext>
            </a:extLst>
          </p:cNvPr>
          <p:cNvSpPr/>
          <p:nvPr/>
        </p:nvSpPr>
        <p:spPr>
          <a:xfrm>
            <a:off x="11180190" y="320511"/>
            <a:ext cx="457200" cy="4572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0955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hite, computer&#10;&#10;Description automatically generated">
            <a:extLst>
              <a:ext uri="{FF2B5EF4-FFF2-40B4-BE49-F238E27FC236}">
                <a16:creationId xmlns:a16="http://schemas.microsoft.com/office/drawing/2014/main" id="{F910F474-6A49-403B-9B47-58E3E849A001}"/>
              </a:ext>
            </a:extLst>
          </p:cNvPr>
          <p:cNvPicPr>
            <a:picLocks noChangeAspect="1"/>
          </p:cNvPicPr>
          <p:nvPr/>
        </p:nvPicPr>
        <p:blipFill>
          <a:blip r:embed="rId2"/>
          <a:stretch>
            <a:fillRect/>
          </a:stretch>
        </p:blipFill>
        <p:spPr>
          <a:xfrm rot="5400000">
            <a:off x="800493" y="857250"/>
            <a:ext cx="6858000" cy="5143500"/>
          </a:xfrm>
          <a:prstGeom prst="rect">
            <a:avLst/>
          </a:prstGeom>
        </p:spPr>
      </p:pic>
      <p:sp>
        <p:nvSpPr>
          <p:cNvPr id="4" name="TextBox 3">
            <a:extLst>
              <a:ext uri="{FF2B5EF4-FFF2-40B4-BE49-F238E27FC236}">
                <a16:creationId xmlns:a16="http://schemas.microsoft.com/office/drawing/2014/main" id="{DD011CFA-0B62-4669-A841-2068993A9589}"/>
              </a:ext>
            </a:extLst>
          </p:cNvPr>
          <p:cNvSpPr txBox="1"/>
          <p:nvPr/>
        </p:nvSpPr>
        <p:spPr>
          <a:xfrm>
            <a:off x="7555387" y="1187777"/>
            <a:ext cx="3737924" cy="430887"/>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Raspberry Pi complete Setup</a:t>
            </a:r>
          </a:p>
        </p:txBody>
      </p:sp>
    </p:spTree>
    <p:extLst>
      <p:ext uri="{BB962C8B-B14F-4D97-AF65-F5344CB8AC3E}">
        <p14:creationId xmlns:p14="http://schemas.microsoft.com/office/powerpoint/2010/main" val="1647492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831ED2-27CE-4581-AFBC-4116CB452A66}"/>
              </a:ext>
            </a:extLst>
          </p:cNvPr>
          <p:cNvSpPr txBox="1"/>
          <p:nvPr/>
        </p:nvSpPr>
        <p:spPr>
          <a:xfrm>
            <a:off x="1907357" y="2721114"/>
            <a:ext cx="8371002"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RESULTS AND OUTPUT</a:t>
            </a:r>
          </a:p>
        </p:txBody>
      </p:sp>
    </p:spTree>
    <p:extLst>
      <p:ext uri="{BB962C8B-B14F-4D97-AF65-F5344CB8AC3E}">
        <p14:creationId xmlns:p14="http://schemas.microsoft.com/office/powerpoint/2010/main" val="2403496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pic>
        <p:nvPicPr>
          <p:cNvPr id="101" name="Google Shape;101;p14"/>
          <p:cNvPicPr preferRelativeResize="0"/>
          <p:nvPr/>
        </p:nvPicPr>
        <p:blipFill rotWithShape="1">
          <a:blip r:embed="rId3">
            <a:alphaModFix amt="20000"/>
          </a:blip>
          <a:srcRect t="4884" r="-2" b="10719"/>
          <a:stretch/>
        </p:blipFill>
        <p:spPr>
          <a:xfrm>
            <a:off x="20" y="10"/>
            <a:ext cx="12191980" cy="6857989"/>
          </a:xfrm>
          <a:prstGeom prst="rect">
            <a:avLst/>
          </a:prstGeom>
          <a:noFill/>
          <a:ln>
            <a:noFill/>
          </a:ln>
        </p:spPr>
      </p:pic>
      <p:sp>
        <p:nvSpPr>
          <p:cNvPr id="102" name="Google Shape;102;p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464132"/>
              </a:buClr>
              <a:buSzPts val="5000"/>
              <a:buFont typeface="Times New Roman"/>
              <a:buNone/>
            </a:pPr>
            <a:r>
              <a:rPr lang="en-GB" b="1">
                <a:latin typeface="Times New Roman"/>
                <a:ea typeface="Times New Roman"/>
                <a:cs typeface="Times New Roman"/>
                <a:sym typeface="Times New Roman"/>
              </a:rPr>
              <a:t>ABSTRACT</a:t>
            </a:r>
            <a:endParaRPr/>
          </a:p>
        </p:txBody>
      </p:sp>
      <p:sp>
        <p:nvSpPr>
          <p:cNvPr id="104" name="Google Shape;104;p14"/>
          <p:cNvSpPr txBox="1">
            <a:spLocks noGrp="1"/>
          </p:cNvSpPr>
          <p:nvPr>
            <p:ph type="body" idx="1"/>
          </p:nvPr>
        </p:nvSpPr>
        <p:spPr>
          <a:prstGeom prst="rect">
            <a:avLst/>
          </a:prstGeom>
          <a:noFill/>
          <a:ln>
            <a:noFill/>
          </a:ln>
        </p:spPr>
        <p:txBody>
          <a:bodyPr spcFirstLastPara="1" wrap="square" lIns="45700" tIns="45700" rIns="45700" bIns="45700" anchor="t" anchorCtr="0">
            <a:noAutofit/>
          </a:bodyPr>
          <a:lstStyle/>
          <a:p>
            <a:pPr marL="91440" lvl="0" indent="-140970" algn="just" rtl="0">
              <a:lnSpc>
                <a:spcPct val="140000"/>
              </a:lnSpc>
              <a:spcBef>
                <a:spcPts val="0"/>
              </a:spcBef>
              <a:spcAft>
                <a:spcPts val="0"/>
              </a:spcAft>
              <a:buSzPts val="2220"/>
              <a:buChar char=" "/>
            </a:pPr>
            <a:r>
              <a:rPr lang="en-GB" sz="2220" dirty="0">
                <a:latin typeface="Times New Roman"/>
                <a:ea typeface="Times New Roman"/>
                <a:cs typeface="Times New Roman"/>
                <a:sym typeface="Times New Roman"/>
              </a:rPr>
              <a:t>Object detection is a computer vision technique for locating instances of objects in videos. When we as humans look at images or videos, we can recognize and locate objects within a matter of moments. The goal of this project is to replicate the intelligence of human in doing that using deep learning and raspberry pi with a camera. This model could be used for visually disabled people , robots, machines/vehicles for improved navigation and crash free motion.</a:t>
            </a:r>
            <a:br>
              <a:rPr lang="en-GB" sz="2220" dirty="0">
                <a:latin typeface="Times New Roman"/>
                <a:ea typeface="Times New Roman"/>
                <a:cs typeface="Times New Roman"/>
                <a:sym typeface="Times New Roman"/>
              </a:rPr>
            </a:br>
            <a:br>
              <a:rPr lang="en-GB" sz="2220" b="1" dirty="0">
                <a:latin typeface="Times New Roman"/>
                <a:ea typeface="Times New Roman"/>
                <a:cs typeface="Times New Roman"/>
                <a:sym typeface="Times New Roman"/>
              </a:rPr>
            </a:br>
            <a:endParaRPr sz="2220" dirty="0">
              <a:latin typeface="Times New Roman"/>
              <a:ea typeface="Times New Roman"/>
              <a:cs typeface="Times New Roman"/>
              <a:sym typeface="Times New Roman"/>
            </a:endParaRPr>
          </a:p>
        </p:txBody>
      </p:sp>
      <p:cxnSp>
        <p:nvCxnSpPr>
          <p:cNvPr id="103" name="Google Shape;103;p14"/>
          <p:cNvCxnSpPr/>
          <p:nvPr/>
        </p:nvCxnSpPr>
        <p:spPr>
          <a:xfrm rot="10800000">
            <a:off x="762000" y="826324"/>
            <a:ext cx="0" cy="9144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pic>
        <p:nvPicPr>
          <p:cNvPr id="3" name="VID-20200213-WA0035">
            <a:hlinkClick r:id="" action="ppaction://media"/>
            <a:extLst>
              <a:ext uri="{FF2B5EF4-FFF2-40B4-BE49-F238E27FC236}">
                <a16:creationId xmlns:a16="http://schemas.microsoft.com/office/drawing/2014/main" id="{B20A8940-B9D8-4DD5-B659-FEBD2271FB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06305" y="0"/>
            <a:ext cx="4779390" cy="6858000"/>
          </a:xfrm>
          <a:prstGeom prst="rect">
            <a:avLst/>
          </a:prstGeom>
        </p:spPr>
      </p:pic>
    </p:spTree>
    <p:extLst>
      <p:ext uri="{BB962C8B-B14F-4D97-AF65-F5344CB8AC3E}">
        <p14:creationId xmlns:p14="http://schemas.microsoft.com/office/powerpoint/2010/main" val="314079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pic>
        <p:nvPicPr>
          <p:cNvPr id="2" name="VID-20200214-WA0069_01">
            <a:hlinkClick r:id="" action="ppaction://media"/>
            <a:extLst>
              <a:ext uri="{FF2B5EF4-FFF2-40B4-BE49-F238E27FC236}">
                <a16:creationId xmlns:a16="http://schemas.microsoft.com/office/drawing/2014/main" id="{95DEECFA-CE2A-44B6-BE4B-6B5275063D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08400" y="0"/>
            <a:ext cx="4673600" cy="6857999"/>
          </a:xfrm>
          <a:prstGeom prst="rect">
            <a:avLst/>
          </a:prstGeom>
          <a:noFill/>
          <a:ln>
            <a:noFill/>
          </a:ln>
        </p:spPr>
      </p:pic>
    </p:spTree>
    <p:extLst>
      <p:ext uri="{BB962C8B-B14F-4D97-AF65-F5344CB8AC3E}">
        <p14:creationId xmlns:p14="http://schemas.microsoft.com/office/powerpoint/2010/main" val="135911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jpg" descr="A flat screen television on display&#10;&#10;Description automatically generated">
            <a:extLst>
              <a:ext uri="{FF2B5EF4-FFF2-40B4-BE49-F238E27FC236}">
                <a16:creationId xmlns:a16="http://schemas.microsoft.com/office/drawing/2014/main" id="{12F163FA-C0F7-4CC5-9E05-4FD36912FAB6}"/>
              </a:ext>
            </a:extLst>
          </p:cNvPr>
          <p:cNvPicPr/>
          <p:nvPr/>
        </p:nvPicPr>
        <p:blipFill>
          <a:blip r:embed="rId2"/>
          <a:srcRect/>
          <a:stretch>
            <a:fillRect/>
          </a:stretch>
        </p:blipFill>
        <p:spPr>
          <a:xfrm>
            <a:off x="688155" y="367644"/>
            <a:ext cx="4487160" cy="4308049"/>
          </a:xfrm>
          <a:prstGeom prst="rect">
            <a:avLst/>
          </a:prstGeom>
          <a:ln/>
        </p:spPr>
      </p:pic>
      <p:pic>
        <p:nvPicPr>
          <p:cNvPr id="3" name="image7.jpg" descr="A screen shot of a computer&#10;&#10;Description automatically generated">
            <a:extLst>
              <a:ext uri="{FF2B5EF4-FFF2-40B4-BE49-F238E27FC236}">
                <a16:creationId xmlns:a16="http://schemas.microsoft.com/office/drawing/2014/main" id="{D9DE4739-EB98-4E33-A5D5-055E404F2E79}"/>
              </a:ext>
            </a:extLst>
          </p:cNvPr>
          <p:cNvPicPr/>
          <p:nvPr/>
        </p:nvPicPr>
        <p:blipFill rotWithShape="1">
          <a:blip r:embed="rId3"/>
          <a:srcRect l="14337" r="1634" b="9145"/>
          <a:stretch/>
        </p:blipFill>
        <p:spPr>
          <a:xfrm>
            <a:off x="6655323" y="367644"/>
            <a:ext cx="4364611" cy="4308049"/>
          </a:xfrm>
          <a:prstGeom prst="rect">
            <a:avLst/>
          </a:prstGeom>
          <a:ln/>
        </p:spPr>
      </p:pic>
      <p:sp>
        <p:nvSpPr>
          <p:cNvPr id="4" name="TextBox 3">
            <a:extLst>
              <a:ext uri="{FF2B5EF4-FFF2-40B4-BE49-F238E27FC236}">
                <a16:creationId xmlns:a16="http://schemas.microsoft.com/office/drawing/2014/main" id="{4D57210B-CFDA-4ACB-8408-8432EC4932C9}"/>
              </a:ext>
            </a:extLst>
          </p:cNvPr>
          <p:cNvSpPr txBox="1"/>
          <p:nvPr/>
        </p:nvSpPr>
        <p:spPr>
          <a:xfrm>
            <a:off x="688155" y="5008131"/>
            <a:ext cx="4958499" cy="861774"/>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the distances for two humans detected were 42 inches and 11 inches respectively.</a:t>
            </a:r>
          </a:p>
          <a:p>
            <a:endParaRPr lang="en-IN" dirty="0"/>
          </a:p>
        </p:txBody>
      </p:sp>
      <p:sp>
        <p:nvSpPr>
          <p:cNvPr id="5" name="TextBox 4">
            <a:extLst>
              <a:ext uri="{FF2B5EF4-FFF2-40B4-BE49-F238E27FC236}">
                <a16:creationId xmlns:a16="http://schemas.microsoft.com/office/drawing/2014/main" id="{4C5C20AC-AA9C-4ECE-8255-601E0707BB43}"/>
              </a:ext>
            </a:extLst>
          </p:cNvPr>
          <p:cNvSpPr txBox="1"/>
          <p:nvPr/>
        </p:nvSpPr>
        <p:spPr>
          <a:xfrm>
            <a:off x="6542202" y="4977353"/>
            <a:ext cx="4477732" cy="923330"/>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the distances for humans were detected and other objects like monitor(laptop) , phone and chair were identified</a:t>
            </a:r>
          </a:p>
        </p:txBody>
      </p:sp>
    </p:spTree>
    <p:extLst>
      <p:ext uri="{BB962C8B-B14F-4D97-AF65-F5344CB8AC3E}">
        <p14:creationId xmlns:p14="http://schemas.microsoft.com/office/powerpoint/2010/main" val="852609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pic>
        <p:nvPicPr>
          <p:cNvPr id="3" name="final_5eb44894862ad60015015e5d_22523">
            <a:hlinkClick r:id="" action="ppaction://media"/>
            <a:extLst>
              <a:ext uri="{FF2B5EF4-FFF2-40B4-BE49-F238E27FC236}">
                <a16:creationId xmlns:a16="http://schemas.microsoft.com/office/drawing/2014/main" id="{C5AD8D09-2F32-48DC-9433-BB027348A1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23122" y="18211"/>
            <a:ext cx="4345756" cy="6821578"/>
          </a:xfrm>
          <a:prstGeom prst="rect">
            <a:avLst/>
          </a:prstGeom>
        </p:spPr>
      </p:pic>
    </p:spTree>
    <p:extLst>
      <p:ext uri="{BB962C8B-B14F-4D97-AF65-F5344CB8AC3E}">
        <p14:creationId xmlns:p14="http://schemas.microsoft.com/office/powerpoint/2010/main" val="25708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20202"/>
        </a:solidFill>
        <a:effectLst/>
      </p:bgPr>
    </p:bg>
    <p:spTree>
      <p:nvGrpSpPr>
        <p:cNvPr id="1" name=""/>
        <p:cNvGrpSpPr/>
        <p:nvPr/>
      </p:nvGrpSpPr>
      <p:grpSpPr>
        <a:xfrm>
          <a:off x="0" y="0"/>
          <a:ext cx="0" cy="0"/>
          <a:chOff x="0" y="0"/>
          <a:chExt cx="0" cy="0"/>
        </a:xfrm>
      </p:grpSpPr>
      <p:pic>
        <p:nvPicPr>
          <p:cNvPr id="2" name="InShot_20200606_144141242.mp4" descr="InShot_20200606_144141242.mp4">
            <a:hlinkClick r:id="" action="ppaction://media"/>
            <a:extLst>
              <a:ext uri="{FF2B5EF4-FFF2-40B4-BE49-F238E27FC236}">
                <a16:creationId xmlns:a16="http://schemas.microsoft.com/office/drawing/2014/main" id="{32721A59-9430-1544-A2CA-5DBA745313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9759"/>
          <a:stretch/>
        </p:blipFill>
        <p:spPr>
          <a:xfrm>
            <a:off x="3261674" y="1"/>
            <a:ext cx="5231877" cy="6857999"/>
          </a:xfrm>
          <a:prstGeom prst="rect">
            <a:avLst/>
          </a:prstGeom>
        </p:spPr>
      </p:pic>
    </p:spTree>
    <p:extLst>
      <p:ext uri="{BB962C8B-B14F-4D97-AF65-F5344CB8AC3E}">
        <p14:creationId xmlns:p14="http://schemas.microsoft.com/office/powerpoint/2010/main" val="244321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510065-5112-CB4C-BBE7-2BFB0EFA2BA5}"/>
              </a:ext>
            </a:extLst>
          </p:cNvPr>
          <p:cNvSpPr txBox="1"/>
          <p:nvPr/>
        </p:nvSpPr>
        <p:spPr>
          <a:xfrm>
            <a:off x="1041991" y="649011"/>
            <a:ext cx="9552538" cy="1499616"/>
          </a:xfrm>
          <a:prstGeom prst="rect">
            <a:avLst/>
          </a:prstGeom>
          <a:noFill/>
          <a:ln>
            <a:noFill/>
          </a:ln>
        </p:spPr>
        <p:txBody>
          <a:bodyPr spcFirstLastPara="1" wrap="square" lIns="91425" tIns="45700" rIns="91425" bIns="45700" rtlCol="0" anchor="ctr" anchorCtr="0">
            <a:normAutofit/>
          </a:bodyPr>
          <a:lstStyle/>
          <a:p>
            <a:pPr>
              <a:lnSpc>
                <a:spcPct val="80000"/>
              </a:lnSpc>
              <a:spcAft>
                <a:spcPts val="600"/>
              </a:spcAft>
              <a:buClr>
                <a:srgbClr val="464132"/>
              </a:buClr>
              <a:buSzPts val="1800"/>
            </a:pPr>
            <a:r>
              <a:rPr lang="en-US" sz="4000" b="1" i="0" u="none" strike="noStrike" cap="none" dirty="0">
                <a:solidFill>
                  <a:srgbClr val="464132"/>
                </a:solidFill>
                <a:latin typeface="Times New Roman" panose="02020603050405020304" pitchFamily="18" charset="0"/>
                <a:ea typeface="Twentieth Century"/>
                <a:cs typeface="Times New Roman" panose="02020603050405020304" pitchFamily="18" charset="0"/>
                <a:sym typeface="Twentieth Century"/>
              </a:rPr>
              <a:t>APPLICATIONS</a:t>
            </a:r>
          </a:p>
        </p:txBody>
      </p:sp>
      <p:sp>
        <p:nvSpPr>
          <p:cNvPr id="3" name="TextBox 2">
            <a:extLst>
              <a:ext uri="{FF2B5EF4-FFF2-40B4-BE49-F238E27FC236}">
                <a16:creationId xmlns:a16="http://schemas.microsoft.com/office/drawing/2014/main" id="{1965FCFC-0F0C-5544-9301-186B73660C77}"/>
              </a:ext>
            </a:extLst>
          </p:cNvPr>
          <p:cNvSpPr txBox="1"/>
          <p:nvPr/>
        </p:nvSpPr>
        <p:spPr>
          <a:xfrm>
            <a:off x="1041991" y="2286000"/>
            <a:ext cx="9702208" cy="4023360"/>
          </a:xfrm>
          <a:prstGeom prst="rect">
            <a:avLst/>
          </a:prstGeom>
          <a:noFill/>
          <a:ln>
            <a:noFill/>
          </a:ln>
        </p:spPr>
        <p:txBody>
          <a:bodyPr spcFirstLastPara="1" wrap="square" lIns="45700" tIns="45700" rIns="45700" bIns="45700" rtlCol="0" anchor="t" anchorCtr="0">
            <a:normAutofit/>
          </a:bodyPr>
          <a:lstStyle/>
          <a:p>
            <a:pPr marL="114300">
              <a:lnSpc>
                <a:spcPct val="90000"/>
              </a:lnSpc>
              <a:spcBef>
                <a:spcPts val="1200"/>
              </a:spcBef>
              <a:buClr>
                <a:schemeClr val="accent2"/>
              </a:buClr>
              <a:buSzPts val="1800"/>
            </a:pPr>
            <a:r>
              <a:rPr lang="en-US" sz="20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Though this project is primarily developed to aid visually disabled people to aid in crash free motion, it can have various other applications such as:</a:t>
            </a:r>
          </a:p>
          <a:p>
            <a:pPr marL="457200" indent="-342900">
              <a:lnSpc>
                <a:spcPct val="90000"/>
              </a:lnSpc>
              <a:spcBef>
                <a:spcPts val="1200"/>
              </a:spcBef>
              <a:buClr>
                <a:schemeClr val="accent2"/>
              </a:buClr>
              <a:buSzPts val="1800"/>
              <a:buFont typeface="Twentieth Century"/>
              <a:buChar char=" "/>
            </a:pPr>
            <a:endParaRPr lang="en-US" sz="20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endParaRPr>
          </a:p>
          <a:p>
            <a:pPr marL="457200" indent="-342900">
              <a:lnSpc>
                <a:spcPct val="90000"/>
              </a:lnSpc>
              <a:spcBef>
                <a:spcPts val="1200"/>
              </a:spcBef>
              <a:buClr>
                <a:schemeClr val="accent2"/>
              </a:buClr>
              <a:buSzPts val="1800"/>
              <a:buFont typeface="Wingdings" pitchFamily="2" charset="2"/>
              <a:buChar char="Ø"/>
            </a:pPr>
            <a:r>
              <a:rPr lang="en-US" sz="20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Self-driving cars</a:t>
            </a:r>
          </a:p>
          <a:p>
            <a:pPr marL="457200" indent="-342900">
              <a:lnSpc>
                <a:spcPct val="90000"/>
              </a:lnSpc>
              <a:spcBef>
                <a:spcPts val="1200"/>
              </a:spcBef>
              <a:buClr>
                <a:schemeClr val="accent2"/>
              </a:buClr>
              <a:buSzPts val="1800"/>
              <a:buFont typeface="Wingdings" pitchFamily="2" charset="2"/>
              <a:buChar char="Ø"/>
            </a:pPr>
            <a:r>
              <a:rPr lang="en-US" sz="20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Video surveillance</a:t>
            </a:r>
          </a:p>
          <a:p>
            <a:pPr marL="457200" indent="-342900">
              <a:lnSpc>
                <a:spcPct val="90000"/>
              </a:lnSpc>
              <a:spcBef>
                <a:spcPts val="1200"/>
              </a:spcBef>
              <a:buClr>
                <a:schemeClr val="accent2"/>
              </a:buClr>
              <a:buSzPts val="1800"/>
              <a:buFont typeface="Wingdings" pitchFamily="2" charset="2"/>
              <a:buChar char="Ø"/>
            </a:pPr>
            <a:r>
              <a:rPr lang="en-US" sz="20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Pedestrian detection</a:t>
            </a:r>
          </a:p>
          <a:p>
            <a:pPr marL="457200" indent="-342900">
              <a:lnSpc>
                <a:spcPct val="90000"/>
              </a:lnSpc>
              <a:spcBef>
                <a:spcPts val="1200"/>
              </a:spcBef>
              <a:buClr>
                <a:schemeClr val="accent2"/>
              </a:buClr>
              <a:buSzPts val="1800"/>
              <a:buFont typeface="Wingdings" pitchFamily="2" charset="2"/>
              <a:buChar char="Ø"/>
            </a:pPr>
            <a:r>
              <a:rPr lang="en-US" sz="20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Face detection</a:t>
            </a:r>
          </a:p>
          <a:p>
            <a:pPr marL="457200" indent="-342900">
              <a:lnSpc>
                <a:spcPct val="90000"/>
              </a:lnSpc>
              <a:spcBef>
                <a:spcPts val="1200"/>
              </a:spcBef>
              <a:buClr>
                <a:schemeClr val="accent2"/>
              </a:buClr>
              <a:buSzPts val="1800"/>
              <a:buFont typeface="Wingdings" pitchFamily="2" charset="2"/>
              <a:buChar char="Ø"/>
            </a:pPr>
            <a:r>
              <a:rPr lang="en-US" sz="20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rPr>
              <a:t>Tracking objects </a:t>
            </a:r>
            <a:r>
              <a:rPr lang="en-US" sz="2000" b="0" i="0" u="none" strike="noStrike" cap="none" dirty="0" err="1">
                <a:solidFill>
                  <a:schemeClr val="dk1"/>
                </a:solidFill>
                <a:latin typeface="Times New Roman" panose="02020603050405020304" pitchFamily="18" charset="0"/>
                <a:ea typeface="Twentieth Century"/>
                <a:cs typeface="Times New Roman" panose="02020603050405020304" pitchFamily="18" charset="0"/>
                <a:sym typeface="Twentieth Century"/>
              </a:rPr>
              <a:t>etc</a:t>
            </a:r>
            <a:endParaRPr lang="en-US" sz="20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endParaRPr>
          </a:p>
          <a:p>
            <a:pPr marL="457200" indent="-342900">
              <a:lnSpc>
                <a:spcPct val="90000"/>
              </a:lnSpc>
              <a:spcBef>
                <a:spcPts val="1200"/>
              </a:spcBef>
              <a:buClr>
                <a:schemeClr val="accent2"/>
              </a:buClr>
              <a:buSzPts val="1800"/>
              <a:buFont typeface="Twentieth Century"/>
              <a:buChar char=" "/>
            </a:pPr>
            <a:endParaRPr lang="en-US" sz="2000" b="0" i="0" u="none" strike="noStrike" cap="none" dirty="0">
              <a:solidFill>
                <a:schemeClr val="dk1"/>
              </a:solidFill>
              <a:latin typeface="Times New Roman" panose="02020603050405020304" pitchFamily="18" charset="0"/>
              <a:ea typeface="Twentieth Century"/>
              <a:cs typeface="Times New Roman" panose="02020603050405020304" pitchFamily="18" charset="0"/>
              <a:sym typeface="Twentieth Century"/>
            </a:endParaRPr>
          </a:p>
        </p:txBody>
      </p:sp>
    </p:spTree>
    <p:extLst>
      <p:ext uri="{BB962C8B-B14F-4D97-AF65-F5344CB8AC3E}">
        <p14:creationId xmlns:p14="http://schemas.microsoft.com/office/powerpoint/2010/main" val="19884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FD14-8A12-47C5-93D7-BB0C58D2D162}"/>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96B940D4-B39D-4DA9-9354-55AC3CE61A8E}"/>
              </a:ext>
            </a:extLst>
          </p:cNvPr>
          <p:cNvSpPr>
            <a:spLocks noGrp="1"/>
          </p:cNvSpPr>
          <p:nvPr>
            <p:ph type="body" idx="1"/>
          </p:nvPr>
        </p:nvSpPr>
        <p:spPr>
          <a:xfrm>
            <a:off x="1024128" y="2084832"/>
            <a:ext cx="10561414" cy="4224528"/>
          </a:xfrm>
        </p:spPr>
        <p:txBody>
          <a:bodyPr/>
          <a:lstStyle/>
          <a:p>
            <a:r>
              <a:rPr lang="en-IN" dirty="0">
                <a:latin typeface="Times New Roman" panose="02020603050405020304" pitchFamily="18" charset="0"/>
                <a:cs typeface="Times New Roman" panose="02020603050405020304" pitchFamily="18" charset="0"/>
              </a:rPr>
              <a:t>After testing under different circumstances, the objects were accurately identified by the model developed using YOLO . The following two points have to be looked into under future scope</a:t>
            </a:r>
          </a:p>
          <a:p>
            <a:endParaRPr lang="en-IN" dirty="0">
              <a:latin typeface="Times New Roman" panose="02020603050405020304" pitchFamily="18" charset="0"/>
              <a:cs typeface="Times New Roman" panose="02020603050405020304" pitchFamily="18" charset="0"/>
            </a:endParaRPr>
          </a:p>
          <a:p>
            <a:pPr marL="971550" lvl="1" indent="-400050">
              <a:buClr>
                <a:schemeClr val="tx1"/>
              </a:buClr>
              <a:buFont typeface="+mj-lt"/>
              <a:buAutoNum type="romanLcPeriod"/>
            </a:pPr>
            <a:r>
              <a:rPr lang="en-IN" sz="2000" dirty="0">
                <a:latin typeface="Times New Roman" panose="02020603050405020304" pitchFamily="18" charset="0"/>
                <a:cs typeface="Times New Roman" panose="02020603050405020304" pitchFamily="18" charset="0"/>
              </a:rPr>
              <a:t>An efficient method for the distance calculation for multiple objects monocular camera is yet to be formulated. 3D reconstruction which is under research ,can be used to calculate the distance for multiple objects.</a:t>
            </a:r>
          </a:p>
          <a:p>
            <a:pPr marL="971550" lvl="1" indent="-400050">
              <a:buClr>
                <a:schemeClr val="tx1"/>
              </a:buClr>
              <a:buFont typeface="+mj-lt"/>
              <a:buAutoNum type="romanLcPeriod"/>
            </a:pPr>
            <a:endParaRPr lang="en-IN" sz="2000" dirty="0">
              <a:latin typeface="Times New Roman" panose="02020603050405020304" pitchFamily="18" charset="0"/>
              <a:cs typeface="Times New Roman" panose="02020603050405020304" pitchFamily="18" charset="0"/>
            </a:endParaRPr>
          </a:p>
          <a:p>
            <a:pPr marL="971550" lvl="1" indent="-400050">
              <a:buClr>
                <a:schemeClr val="tx1"/>
              </a:buClr>
              <a:buFont typeface="+mj-lt"/>
              <a:buAutoNum type="romanLcPeriod"/>
            </a:pPr>
            <a:r>
              <a:rPr lang="en-IN" sz="2000" dirty="0">
                <a:latin typeface="Times New Roman" panose="02020603050405020304" pitchFamily="18" charset="0"/>
                <a:cs typeface="Times New Roman" panose="02020603050405020304" pitchFamily="18" charset="0"/>
              </a:rPr>
              <a:t>The processing of frames on the Raspberry Pi is less compared to that of a CPU and GPU. This makes it very slow. A method to increase the speed of processing of the frames must be found out.</a:t>
            </a:r>
          </a:p>
        </p:txBody>
      </p:sp>
    </p:spTree>
    <p:extLst>
      <p:ext uri="{BB962C8B-B14F-4D97-AF65-F5344CB8AC3E}">
        <p14:creationId xmlns:p14="http://schemas.microsoft.com/office/powerpoint/2010/main" val="3278439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4F69-7F9E-174D-8EBC-5C5055BDCF60}"/>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PAPER PUBLICATION</a:t>
            </a:r>
          </a:p>
        </p:txBody>
      </p:sp>
      <p:sp>
        <p:nvSpPr>
          <p:cNvPr id="3" name="Text Placeholder 2">
            <a:extLst>
              <a:ext uri="{FF2B5EF4-FFF2-40B4-BE49-F238E27FC236}">
                <a16:creationId xmlns:a16="http://schemas.microsoft.com/office/drawing/2014/main" id="{FC08FEED-AFCC-C843-8E0E-D9EDBB514646}"/>
              </a:ext>
            </a:extLst>
          </p:cNvPr>
          <p:cNvSpPr>
            <a:spLocks noGrp="1"/>
          </p:cNvSpPr>
          <p:nvPr>
            <p:ph type="body" idx="1"/>
          </p:nvPr>
        </p:nvSpPr>
        <p:spPr>
          <a:xfrm>
            <a:off x="1339703" y="2084832"/>
            <a:ext cx="9720072" cy="4023360"/>
          </a:xfrm>
        </p:spPr>
        <p:txBody>
          <a:bodyPr/>
          <a:lstStyle/>
          <a:p>
            <a:pPr marL="114300" indent="0">
              <a:buNone/>
            </a:pPr>
            <a:r>
              <a:rPr lang="en-IN" sz="2000" dirty="0">
                <a:latin typeface="Times New Roman" panose="02020603050405020304" pitchFamily="18" charset="0"/>
                <a:cs typeface="Times New Roman" panose="02020603050405020304" pitchFamily="18" charset="0"/>
              </a:rPr>
              <a:t>The paper was accepted</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by the Board of Referees (</a:t>
            </a:r>
            <a:r>
              <a:rPr lang="en-IN" sz="2000" dirty="0" err="1">
                <a:latin typeface="Times New Roman" panose="02020603050405020304" pitchFamily="18" charset="0"/>
                <a:cs typeface="Times New Roman" panose="02020603050405020304" pitchFamily="18" charset="0"/>
              </a:rPr>
              <a:t>BoR</a:t>
            </a:r>
            <a:r>
              <a:rPr lang="en-IN" sz="2000" dirty="0">
                <a:latin typeface="Times New Roman" panose="02020603050405020304" pitchFamily="18" charset="0"/>
                <a:cs typeface="Times New Roman" panose="02020603050405020304" pitchFamily="18" charset="0"/>
              </a:rPr>
              <a:t>) of ‘Blue Eyes Intelligence Engineering and Sciences Publication (BEIESP)’ for publication in the </a:t>
            </a:r>
            <a:r>
              <a:rPr lang="en-IN" sz="2000" b="1" dirty="0">
                <a:latin typeface="Times New Roman" panose="02020603050405020304" pitchFamily="18" charset="0"/>
                <a:cs typeface="Times New Roman" panose="02020603050405020304" pitchFamily="18" charset="0"/>
              </a:rPr>
              <a:t>‘International Journal of Engineering and Advanced Technology (IJEAT)’ </a:t>
            </a:r>
            <a:r>
              <a:rPr lang="en-IN" sz="2000" dirty="0">
                <a:latin typeface="Times New Roman" panose="02020603050405020304" pitchFamily="18" charset="0"/>
                <a:cs typeface="Times New Roman" panose="02020603050405020304" pitchFamily="18" charset="0"/>
              </a:rPr>
              <a:t>and was published at </a:t>
            </a:r>
            <a:r>
              <a:rPr lang="en-IN" sz="2000" b="1" dirty="0">
                <a:latin typeface="Times New Roman" panose="02020603050405020304" pitchFamily="18" charset="0"/>
                <a:cs typeface="Times New Roman" panose="02020603050405020304" pitchFamily="18" charset="0"/>
              </a:rPr>
              <a:t>Volume-9 Issue-4, April 2020 </a:t>
            </a:r>
            <a:r>
              <a:rPr lang="en-IN" sz="2000" dirty="0">
                <a:latin typeface="Times New Roman" panose="02020603050405020304" pitchFamily="18" charset="0"/>
                <a:cs typeface="Times New Roman" panose="02020603050405020304" pitchFamily="18" charset="0"/>
              </a:rPr>
              <a:t>in Regular Issue</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on </a:t>
            </a:r>
            <a:r>
              <a:rPr lang="en-IN" sz="2000" b="1" dirty="0">
                <a:latin typeface="Times New Roman" panose="02020603050405020304" pitchFamily="18" charset="0"/>
                <a:cs typeface="Times New Roman" panose="02020603050405020304" pitchFamily="18" charset="0"/>
              </a:rPr>
              <a:t>30 April 2020. </a:t>
            </a:r>
            <a:r>
              <a:rPr lang="en-IN" sz="2000" dirty="0">
                <a:latin typeface="Times New Roman" panose="02020603050405020304" pitchFamily="18" charset="0"/>
                <a:cs typeface="Times New Roman" panose="02020603050405020304" pitchFamily="18" charset="0"/>
              </a:rPr>
              <a:t>It is available live at  </a:t>
            </a:r>
            <a:r>
              <a:rPr lang="en-US" sz="2000"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http://www.ijeat.org/download/volume-9-issue-4/</a:t>
            </a:r>
            <a:r>
              <a:rPr lang="en-US" sz="2000" dirty="0">
                <a:solidFill>
                  <a:srgbClr val="0070C0"/>
                </a:solidFill>
                <a:latin typeface="Times New Roman" panose="02020603050405020304" pitchFamily="18" charset="0"/>
                <a:cs typeface="Times New Roman" panose="02020603050405020304" pitchFamily="18" charset="0"/>
              </a:rPr>
              <a:t> </a:t>
            </a: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r>
              <a:rPr lang="en-IN" sz="2000" dirty="0">
                <a:latin typeface="Times New Roman" panose="02020603050405020304" pitchFamily="18" charset="0"/>
                <a:cs typeface="Times New Roman" panose="02020603050405020304" pitchFamily="18" charset="0"/>
              </a:rPr>
              <a:t>This paper was uploaded in the database of </a:t>
            </a:r>
            <a:r>
              <a:rPr lang="en-IN" sz="2000" b="1" dirty="0">
                <a:latin typeface="Times New Roman" panose="02020603050405020304" pitchFamily="18" charset="0"/>
                <a:cs typeface="Times New Roman" panose="02020603050405020304" pitchFamily="18" charset="0"/>
              </a:rPr>
              <a:t>Web of Science </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Publons</a:t>
            </a: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Elsevier</a:t>
            </a:r>
            <a:r>
              <a:rPr lang="en-IN" sz="2000" dirty="0">
                <a:latin typeface="Times New Roman" panose="02020603050405020304" pitchFamily="18" charset="0"/>
                <a:cs typeface="Times New Roman" panose="02020603050405020304" pitchFamily="18" charset="0"/>
              </a:rPr>
              <a:t> (Mendeley), KUDOS and </a:t>
            </a:r>
            <a:r>
              <a:rPr lang="en-IN" sz="2000" dirty="0" err="1">
                <a:latin typeface="Times New Roman" panose="02020603050405020304" pitchFamily="18" charset="0"/>
                <a:cs typeface="Times New Roman" panose="02020603050405020304" pitchFamily="18" charset="0"/>
              </a:rPr>
              <a:t>CrossRef</a:t>
            </a:r>
            <a:r>
              <a:rPr lang="en-IN"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114300" indent="0">
              <a:buNone/>
            </a:pPr>
            <a:endParaRPr lang="en-US" sz="2000" dirty="0">
              <a:solidFill>
                <a:srgbClr val="0070C0"/>
              </a:solidFill>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DOI link:  </a:t>
            </a:r>
            <a:r>
              <a:rPr lang="en-US" sz="2000" dirty="0">
                <a:solidFill>
                  <a:srgbClr val="0070C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https://www.ijeat.org/wp-content/uploads/papers/v9i4/D7868049420.pdf</a:t>
            </a:r>
            <a:endParaRPr lang="en-US" sz="2000" dirty="0">
              <a:solidFill>
                <a:srgbClr val="0070C0"/>
              </a:solidFill>
              <a:latin typeface="Times New Roman" panose="02020603050405020304" pitchFamily="18" charset="0"/>
              <a:cs typeface="Times New Roman" panose="02020603050405020304" pitchFamily="18" charset="0"/>
            </a:endParaRPr>
          </a:p>
          <a:p>
            <a:pPr marL="114300" indent="0">
              <a:buNone/>
            </a:pPr>
            <a:endParaRPr lang="en-US" sz="2000"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3121543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37"/>
          <p:cNvSpPr/>
          <p:nvPr/>
        </p:nvSpPr>
        <p:spPr>
          <a:xfrm>
            <a:off x="0" y="-1"/>
            <a:ext cx="12192000" cy="457200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 name="Google Shape;262;p37"/>
          <p:cNvCxnSpPr/>
          <p:nvPr/>
        </p:nvCxnSpPr>
        <p:spPr>
          <a:xfrm rot="10800000">
            <a:off x="8386842" y="5264106"/>
            <a:ext cx="0" cy="914400"/>
          </a:xfrm>
          <a:prstGeom prst="straightConnector1">
            <a:avLst/>
          </a:prstGeom>
          <a:noFill/>
          <a:ln w="19050" cap="flat" cmpd="sng">
            <a:solidFill>
              <a:schemeClr val="accent2"/>
            </a:solidFill>
            <a:prstDash val="solid"/>
            <a:round/>
            <a:headEnd type="none" w="sm" len="sm"/>
            <a:tailEnd type="none" w="sm" len="sm"/>
          </a:ln>
        </p:spPr>
      </p:cxnSp>
      <p:sp>
        <p:nvSpPr>
          <p:cNvPr id="263" name="Google Shape;263;p3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64" name="Google Shape;264;p37"/>
          <p:cNvSpPr/>
          <p:nvPr/>
        </p:nvSpPr>
        <p:spPr>
          <a:xfrm>
            <a:off x="466928" y="484632"/>
            <a:ext cx="11244036" cy="588091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265" name="Google Shape;265;p37"/>
          <p:cNvSpPr txBox="1"/>
          <p:nvPr/>
        </p:nvSpPr>
        <p:spPr>
          <a:xfrm>
            <a:off x="4365356" y="806365"/>
            <a:ext cx="7020747" cy="522963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None/>
            </a:pPr>
            <a:r>
              <a:rPr lang="en-GB" sz="6600" cap="none" dirty="0">
                <a:solidFill>
                  <a:srgbClr val="464132"/>
                </a:solidFill>
                <a:latin typeface="Twentieth Century"/>
                <a:ea typeface="Twentieth Century"/>
                <a:cs typeface="Twentieth Century"/>
                <a:sym typeface="Twentieth Century"/>
              </a:rPr>
              <a:t>THANK YOU</a:t>
            </a:r>
            <a:endParaRPr dirty="0"/>
          </a:p>
        </p:txBody>
      </p:sp>
      <p:cxnSp>
        <p:nvCxnSpPr>
          <p:cNvPr id="266" name="Google Shape;266;p37"/>
          <p:cNvCxnSpPr/>
          <p:nvPr/>
        </p:nvCxnSpPr>
        <p:spPr>
          <a:xfrm>
            <a:off x="4059935" y="1600200"/>
            <a:ext cx="0" cy="36576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pic>
        <p:nvPicPr>
          <p:cNvPr id="109" name="Google Shape;109;p15"/>
          <p:cNvPicPr preferRelativeResize="0"/>
          <p:nvPr/>
        </p:nvPicPr>
        <p:blipFill rotWithShape="1">
          <a:blip r:embed="rId3">
            <a:alphaModFix amt="20000"/>
          </a:blip>
          <a:srcRect r="-2" b="15725"/>
          <a:stretch/>
        </p:blipFill>
        <p:spPr>
          <a:xfrm>
            <a:off x="20" y="10"/>
            <a:ext cx="12191980" cy="6857989"/>
          </a:xfrm>
          <a:prstGeom prst="rect">
            <a:avLst/>
          </a:prstGeom>
          <a:noFill/>
          <a:ln>
            <a:noFill/>
          </a:ln>
        </p:spPr>
      </p:pic>
      <p:sp>
        <p:nvSpPr>
          <p:cNvPr id="110" name="Google Shape;110;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464132"/>
              </a:buClr>
              <a:buSzPts val="5000"/>
              <a:buFont typeface="Times New Roman"/>
              <a:buNone/>
            </a:pPr>
            <a:r>
              <a:rPr lang="en-GB" b="1">
                <a:latin typeface="Times New Roman"/>
                <a:ea typeface="Times New Roman"/>
                <a:cs typeface="Times New Roman"/>
                <a:sym typeface="Times New Roman"/>
              </a:rPr>
              <a:t>PROBLEM STATEMENT</a:t>
            </a:r>
            <a:endParaRPr/>
          </a:p>
        </p:txBody>
      </p:sp>
      <p:sp>
        <p:nvSpPr>
          <p:cNvPr id="112" name="Google Shape;112;p15"/>
          <p:cNvSpPr txBox="1">
            <a:spLocks noGrp="1"/>
          </p:cNvSpPr>
          <p:nvPr>
            <p:ph type="body" idx="1"/>
          </p:nvPr>
        </p:nvSpPr>
        <p:spPr>
          <a:prstGeom prst="rect">
            <a:avLst/>
          </a:prstGeom>
          <a:noFill/>
          <a:ln>
            <a:noFill/>
          </a:ln>
        </p:spPr>
        <p:txBody>
          <a:bodyPr spcFirstLastPara="1" wrap="square" lIns="45700" tIns="45700" rIns="45700" bIns="45700" anchor="t" anchorCtr="0">
            <a:noAutofit/>
          </a:bodyPr>
          <a:lstStyle/>
          <a:p>
            <a:pPr marL="0" indent="0" algn="just">
              <a:lnSpc>
                <a:spcPct val="150000"/>
              </a:lnSpc>
              <a:spcBef>
                <a:spcPts val="0"/>
              </a:spcBef>
              <a:buSzPts val="2400"/>
              <a:buNone/>
            </a:pPr>
            <a:r>
              <a:rPr lang="en-US" sz="2400" dirty="0">
                <a:latin typeface="Times New Roman" panose="02020603050405020304" pitchFamily="18" charset="0"/>
                <a:cs typeface="Times New Roman" panose="02020603050405020304" pitchFamily="18" charset="0"/>
              </a:rPr>
              <a:t>With the world moving towards automation, there’s a rising demand for an efficient Object detector especially for the visually impaired. This project focuses on integrating Deep learning algorithm with Raspberry Pi and Camera to detect the type of object and the approximate distance for humans efficiently with voice assistance.</a:t>
            </a:r>
          </a:p>
          <a:p>
            <a:pPr marL="0" lvl="0" indent="0" algn="just" rtl="0">
              <a:lnSpc>
                <a:spcPct val="150000"/>
              </a:lnSpc>
              <a:spcBef>
                <a:spcPts val="0"/>
              </a:spcBef>
              <a:spcAft>
                <a:spcPts val="0"/>
              </a:spcAft>
              <a:buSzPts val="2400"/>
              <a:buNone/>
            </a:pPr>
            <a:endParaRPr dirty="0"/>
          </a:p>
        </p:txBody>
      </p:sp>
      <p:cxnSp>
        <p:nvCxnSpPr>
          <p:cNvPr id="111" name="Google Shape;111;p15"/>
          <p:cNvCxnSpPr/>
          <p:nvPr/>
        </p:nvCxnSpPr>
        <p:spPr>
          <a:xfrm rot="10800000">
            <a:off x="762000" y="826324"/>
            <a:ext cx="0" cy="9144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252F9-32BA-9249-AC8A-A305284DB506}"/>
              </a:ext>
            </a:extLst>
          </p:cNvPr>
          <p:cNvSpPr>
            <a:spLocks noGrp="1"/>
          </p:cNvSpPr>
          <p:nvPr>
            <p:ph type="title"/>
          </p:nvPr>
        </p:nvSpPr>
        <p:spPr>
          <a:xfrm>
            <a:off x="1024128" y="137400"/>
            <a:ext cx="9720072" cy="581847"/>
          </a:xfrm>
        </p:spPr>
        <p:txBody>
          <a:bodyPr/>
          <a:lstStyle/>
          <a:p>
            <a:pPr algn="ctr"/>
            <a:br>
              <a:rPr lang="en-GB" sz="3000" b="1" dirty="0">
                <a:latin typeface="Times New Roman"/>
                <a:ea typeface="Times New Roman"/>
                <a:cs typeface="Times New Roman"/>
                <a:sym typeface="Times New Roman"/>
              </a:rPr>
            </a:br>
            <a:r>
              <a:rPr lang="en-GB" sz="3000" b="1" dirty="0">
                <a:latin typeface="Times New Roman"/>
                <a:ea typeface="Times New Roman"/>
                <a:cs typeface="Times New Roman"/>
                <a:sym typeface="Times New Roman"/>
              </a:rPr>
              <a:t>LITERATURE SURVEY</a:t>
            </a:r>
            <a:br>
              <a:rPr lang="en-GB" sz="3000" b="1" dirty="0">
                <a:latin typeface="Times New Roman"/>
                <a:ea typeface="Times New Roman"/>
                <a:cs typeface="Times New Roman"/>
                <a:sym typeface="Times New Roman"/>
              </a:rPr>
            </a:br>
            <a:endParaRPr lang="en-US" sz="3000"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9B343B9-0A44-8445-A06A-21BD5E930637}"/>
              </a:ext>
            </a:extLst>
          </p:cNvPr>
          <p:cNvGraphicFramePr>
            <a:graphicFrameLocks noGrp="1"/>
          </p:cNvGraphicFramePr>
          <p:nvPr>
            <p:extLst>
              <p:ext uri="{D42A27DB-BD31-4B8C-83A1-F6EECF244321}">
                <p14:modId xmlns:p14="http://schemas.microsoft.com/office/powerpoint/2010/main" val="1119667887"/>
              </p:ext>
            </p:extLst>
          </p:nvPr>
        </p:nvGraphicFramePr>
        <p:xfrm>
          <a:off x="0" y="624600"/>
          <a:ext cx="12192001" cy="6233400"/>
        </p:xfrm>
        <a:graphic>
          <a:graphicData uri="http://schemas.openxmlformats.org/drawingml/2006/table">
            <a:tbl>
              <a:tblPr firstRow="1" bandRow="1">
                <a:tableStyleId>{00A15C55-8517-42AA-B614-E9B94910E393}</a:tableStyleId>
              </a:tblPr>
              <a:tblGrid>
                <a:gridCol w="2181837">
                  <a:extLst>
                    <a:ext uri="{9D8B030D-6E8A-4147-A177-3AD203B41FA5}">
                      <a16:colId xmlns:a16="http://schemas.microsoft.com/office/drawing/2014/main" val="1704604049"/>
                    </a:ext>
                  </a:extLst>
                </a:gridCol>
                <a:gridCol w="2276725">
                  <a:extLst>
                    <a:ext uri="{9D8B030D-6E8A-4147-A177-3AD203B41FA5}">
                      <a16:colId xmlns:a16="http://schemas.microsoft.com/office/drawing/2014/main" val="796716068"/>
                    </a:ext>
                  </a:extLst>
                </a:gridCol>
                <a:gridCol w="2912723">
                  <a:extLst>
                    <a:ext uri="{9D8B030D-6E8A-4147-A177-3AD203B41FA5}">
                      <a16:colId xmlns:a16="http://schemas.microsoft.com/office/drawing/2014/main" val="3410565440"/>
                    </a:ext>
                  </a:extLst>
                </a:gridCol>
                <a:gridCol w="2410358">
                  <a:extLst>
                    <a:ext uri="{9D8B030D-6E8A-4147-A177-3AD203B41FA5}">
                      <a16:colId xmlns:a16="http://schemas.microsoft.com/office/drawing/2014/main" val="577976406"/>
                    </a:ext>
                  </a:extLst>
                </a:gridCol>
                <a:gridCol w="2410358">
                  <a:extLst>
                    <a:ext uri="{9D8B030D-6E8A-4147-A177-3AD203B41FA5}">
                      <a16:colId xmlns:a16="http://schemas.microsoft.com/office/drawing/2014/main" val="1781912499"/>
                    </a:ext>
                  </a:extLst>
                </a:gridCol>
              </a:tblGrid>
              <a:tr h="716841">
                <a:tc>
                  <a:txBody>
                    <a:bodyPr/>
                    <a:lstStyle/>
                    <a:p>
                      <a:pPr algn="ctr"/>
                      <a:r>
                        <a:rPr lang="en-US" sz="2000" b="1" dirty="0">
                          <a:solidFill>
                            <a:schemeClr val="tx1"/>
                          </a:solidFill>
                          <a:latin typeface="Times New Roman" panose="02020603050405020304" pitchFamily="18" charset="0"/>
                          <a:cs typeface="Times New Roman" panose="02020603050405020304" pitchFamily="18" charset="0"/>
                        </a:rPr>
                        <a:t>Title</a:t>
                      </a:r>
                    </a:p>
                  </a:txBody>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Authors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1"/>
                          </a:solidFill>
                          <a:latin typeface="Times New Roman" panose="02020603050405020304" pitchFamily="18" charset="0"/>
                          <a:cs typeface="Times New Roman" panose="02020603050405020304" pitchFamily="18" charset="0"/>
                        </a:rPr>
                        <a:t>Problem Statement</a:t>
                      </a:r>
                    </a:p>
                    <a:p>
                      <a:pPr algn="ct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Methodology</a:t>
                      </a:r>
                    </a:p>
                  </a:txBody>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Limitations</a:t>
                      </a:r>
                    </a:p>
                  </a:txBody>
                  <a:tcPr/>
                </a:tc>
                <a:extLst>
                  <a:ext uri="{0D108BD9-81ED-4DB2-BD59-A6C34878D82A}">
                    <a16:rowId xmlns:a16="http://schemas.microsoft.com/office/drawing/2014/main" val="3468062067"/>
                  </a:ext>
                </a:extLst>
              </a:tr>
              <a:tr h="183885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You Only Look Once: Unified, Real-Time Object Detection</a:t>
                      </a:r>
                    </a:p>
                    <a:p>
                      <a:endParaRPr lang="en-US" b="1" dirty="0">
                        <a:latin typeface="Times New Roman" panose="02020603050405020304" pitchFamily="18" charset="0"/>
                        <a:cs typeface="Times New Roman" panose="02020603050405020304" pitchFamily="18" charset="0"/>
                      </a:endParaRPr>
                    </a:p>
                  </a:txBody>
                  <a:tcPr/>
                </a:tc>
                <a:tc>
                  <a:txBody>
                    <a:bodyPr/>
                    <a:lstStyle/>
                    <a:p>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Joseph Redmon, Santosh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Divvala</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Ross </a:t>
                      </a:r>
                      <a:r>
                        <a:rPr lang="en-IN" sz="1400" b="0" i="0" u="none" strike="noStrike" cap="none" dirty="0" err="1">
                          <a:solidFill>
                            <a:schemeClr val="dk1"/>
                          </a:solidFill>
                          <a:effectLst/>
                          <a:latin typeface="Times New Roman" panose="02020603050405020304" pitchFamily="18" charset="0"/>
                          <a:ea typeface="+mn-ea"/>
                          <a:cs typeface="Times New Roman" panose="02020603050405020304" pitchFamily="18" charset="0"/>
                          <a:sym typeface="Arial"/>
                        </a:rPr>
                        <a:t>Girshick</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 Ali Farhadi</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An algorithm that has good speed in identifying objects efficiently is required.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This system divides the input image into an </a:t>
                      </a:r>
                      <a:r>
                        <a:rPr lang="en-IN" sz="1400" b="0" i="1"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S × S </a:t>
                      </a:r>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grid. If the centre of an object falls into a grid cell, that grid cell is responsible for detecting that object. It tracks around 30 FPS</a:t>
                      </a:r>
                    </a:p>
                    <a:p>
                      <a:endParaRPr lang="en-US" dirty="0">
                        <a:latin typeface="Times New Roman" panose="02020603050405020304" pitchFamily="18" charset="0"/>
                        <a:cs typeface="Times New Roman" panose="02020603050405020304" pitchFamily="18" charset="0"/>
                      </a:endParaRPr>
                    </a:p>
                  </a:txBody>
                  <a:tcPr/>
                </a:tc>
                <a:tc>
                  <a:txBody>
                    <a:bodyPr/>
                    <a:lstStyle/>
                    <a:p>
                      <a:r>
                        <a:rPr lang="en-IN"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YOLO imposes spatial constraints on bounding box predictions since each grid cell only predicts two boxes and can only have one class.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885817"/>
                  </a:ext>
                </a:extLst>
              </a:tr>
              <a:tr h="162068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Multistage Object Detection With Group Recursive Learning</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GB" sz="1400" dirty="0" err="1">
                          <a:latin typeface="Times New Roman" panose="02020603050405020304" pitchFamily="18" charset="0"/>
                          <a:ea typeface="Times New Roman"/>
                          <a:cs typeface="Times New Roman" panose="02020603050405020304" pitchFamily="18" charset="0"/>
                          <a:sym typeface="Times New Roman"/>
                        </a:rPr>
                        <a:t>Jianan</a:t>
                      </a:r>
                      <a:r>
                        <a:rPr lang="en-GB" sz="1400" dirty="0">
                          <a:latin typeface="Times New Roman" panose="02020603050405020304" pitchFamily="18" charset="0"/>
                          <a:ea typeface="Times New Roman"/>
                          <a:cs typeface="Times New Roman" panose="02020603050405020304" pitchFamily="18" charset="0"/>
                          <a:sym typeface="Times New Roman"/>
                        </a:rPr>
                        <a:t> Li , </a:t>
                      </a:r>
                      <a:r>
                        <a:rPr lang="en-GB" sz="1400" dirty="0" err="1">
                          <a:latin typeface="Times New Roman" panose="02020603050405020304" pitchFamily="18" charset="0"/>
                          <a:ea typeface="Times New Roman"/>
                          <a:cs typeface="Times New Roman" panose="02020603050405020304" pitchFamily="18" charset="0"/>
                          <a:sym typeface="Times New Roman"/>
                        </a:rPr>
                        <a:t>Xiaodan</a:t>
                      </a:r>
                      <a:r>
                        <a:rPr lang="en-GB" sz="1400" dirty="0">
                          <a:latin typeface="Times New Roman" panose="02020603050405020304" pitchFamily="18" charset="0"/>
                          <a:ea typeface="Times New Roman"/>
                          <a:cs typeface="Times New Roman" panose="02020603050405020304" pitchFamily="18" charset="0"/>
                          <a:sym typeface="Times New Roman"/>
                        </a:rPr>
                        <a:t> Liang, </a:t>
                      </a:r>
                      <a:r>
                        <a:rPr lang="en-GB" sz="1400" dirty="0" err="1">
                          <a:latin typeface="Times New Roman" panose="02020603050405020304" pitchFamily="18" charset="0"/>
                          <a:ea typeface="Times New Roman"/>
                          <a:cs typeface="Times New Roman" panose="02020603050405020304" pitchFamily="18" charset="0"/>
                          <a:sym typeface="Times New Roman"/>
                        </a:rPr>
                        <a:t>Jianshu</a:t>
                      </a:r>
                      <a:r>
                        <a:rPr lang="en-GB" sz="1400" dirty="0">
                          <a:latin typeface="Times New Roman" panose="02020603050405020304" pitchFamily="18" charset="0"/>
                          <a:ea typeface="Times New Roman"/>
                          <a:cs typeface="Times New Roman" panose="02020603050405020304" pitchFamily="18" charset="0"/>
                          <a:sym typeface="Times New Roman"/>
                        </a:rPr>
                        <a:t> Li , </a:t>
                      </a:r>
                      <a:r>
                        <a:rPr lang="en-GB" sz="1400" dirty="0" err="1">
                          <a:latin typeface="Times New Roman" panose="02020603050405020304" pitchFamily="18" charset="0"/>
                          <a:ea typeface="Times New Roman"/>
                          <a:cs typeface="Times New Roman" panose="02020603050405020304" pitchFamily="18" charset="0"/>
                          <a:sym typeface="Times New Roman"/>
                        </a:rPr>
                        <a:t>Yunchao</a:t>
                      </a:r>
                      <a:r>
                        <a:rPr lang="en-GB" sz="1400" dirty="0">
                          <a:latin typeface="Times New Roman" panose="02020603050405020304" pitchFamily="18" charset="0"/>
                          <a:ea typeface="Times New Roman"/>
                          <a:cs typeface="Times New Roman" panose="02020603050405020304" pitchFamily="18" charset="0"/>
                          <a:sym typeface="Times New Roman"/>
                        </a:rPr>
                        <a:t> Wei , </a:t>
                      </a:r>
                      <a:r>
                        <a:rPr lang="en-GB" sz="1400" dirty="0" err="1">
                          <a:latin typeface="Times New Roman" panose="02020603050405020304" pitchFamily="18" charset="0"/>
                          <a:ea typeface="Times New Roman"/>
                          <a:cs typeface="Times New Roman" panose="02020603050405020304" pitchFamily="18" charset="0"/>
                          <a:sym typeface="Times New Roman"/>
                        </a:rPr>
                        <a:t>Tingfa</a:t>
                      </a:r>
                      <a:r>
                        <a:rPr lang="en-GB" sz="1400" dirty="0">
                          <a:latin typeface="Times New Roman" panose="02020603050405020304" pitchFamily="18" charset="0"/>
                          <a:ea typeface="Times New Roman"/>
                          <a:cs typeface="Times New Roman" panose="02020603050405020304" pitchFamily="18" charset="0"/>
                          <a:sym typeface="Times New Roman"/>
                        </a:rPr>
                        <a:t> Xu , </a:t>
                      </a:r>
                      <a:r>
                        <a:rPr lang="en-GB" sz="1400" dirty="0" err="1">
                          <a:latin typeface="Times New Roman" panose="02020603050405020304" pitchFamily="18" charset="0"/>
                          <a:ea typeface="Times New Roman"/>
                          <a:cs typeface="Times New Roman" panose="02020603050405020304" pitchFamily="18" charset="0"/>
                          <a:sym typeface="Times New Roman"/>
                        </a:rPr>
                        <a:t>Jiashi</a:t>
                      </a:r>
                      <a:r>
                        <a:rPr lang="en-GB" sz="1400" dirty="0">
                          <a:latin typeface="Times New Roman" panose="02020603050405020304" pitchFamily="18" charset="0"/>
                          <a:ea typeface="Times New Roman"/>
                          <a:cs typeface="Times New Roman" panose="02020603050405020304" pitchFamily="18" charset="0"/>
                          <a:sym typeface="Times New Roman"/>
                        </a:rPr>
                        <a:t> </a:t>
                      </a:r>
                      <a:endParaRPr lang="en-US" dirty="0">
                        <a:latin typeface="Times New Roman" panose="02020603050405020304" pitchFamily="18" charset="0"/>
                        <a:cs typeface="Times New Roman" panose="02020603050405020304" pitchFamily="18" charset="0"/>
                      </a:endParaRPr>
                    </a:p>
                  </a:txBody>
                  <a:tcPr/>
                </a:tc>
                <a:tc>
                  <a:txBody>
                    <a:bodyPr/>
                    <a:lstStyle/>
                    <a:p>
                      <a:r>
                        <a:rPr lang="en-GB" sz="1400" dirty="0">
                          <a:latin typeface="Times New Roman" panose="02020603050405020304" pitchFamily="18" charset="0"/>
                          <a:ea typeface="Times New Roman"/>
                          <a:cs typeface="Times New Roman" panose="02020603050405020304" pitchFamily="18" charset="0"/>
                          <a:sym typeface="Times New Roman"/>
                        </a:rPr>
                        <a:t>Most of the existing algorithms that implement object detection consider each image segment separately without taking into account the surrounding segments that decreases the accuracy of the predicted object. </a:t>
                      </a:r>
                      <a:endParaRPr lang="en-US" dirty="0">
                        <a:latin typeface="Times New Roman" panose="02020603050405020304" pitchFamily="18" charset="0"/>
                        <a:cs typeface="Times New Roman" panose="02020603050405020304" pitchFamily="18" charset="0"/>
                      </a:endParaRPr>
                    </a:p>
                  </a:txBody>
                  <a:tcPr/>
                </a:tc>
                <a:tc>
                  <a:txBody>
                    <a:bodyPr/>
                    <a:lstStyle/>
                    <a:p>
                      <a:pPr marL="91440" lvl="0" indent="-127000" algn="l" rtl="0">
                        <a:spcBef>
                          <a:spcPts val="1400"/>
                        </a:spcBef>
                        <a:spcAft>
                          <a:spcPts val="0"/>
                        </a:spcAft>
                        <a:buSzPts val="2000"/>
                        <a:buChar char=" "/>
                      </a:pPr>
                      <a:r>
                        <a:rPr lang="en-GB" sz="1400" dirty="0">
                          <a:latin typeface="Times New Roman" panose="02020603050405020304" pitchFamily="18" charset="0"/>
                          <a:ea typeface="Times New Roman"/>
                          <a:cs typeface="Times New Roman" panose="02020603050405020304" pitchFamily="18" charset="0"/>
                          <a:sym typeface="Times New Roman"/>
                        </a:rPr>
                        <a:t>Two strategies were adopted which would enhance the detection . 1.Group recursive learning. </a:t>
                      </a:r>
                      <a:r>
                        <a:rPr lang="en-GB" sz="1400" dirty="0">
                          <a:latin typeface="Times New Roman" panose="02020603050405020304" pitchFamily="18" charset="0"/>
                          <a:ea typeface="+mn-ea"/>
                          <a:cs typeface="Times New Roman" panose="02020603050405020304" pitchFamily="18" charset="0"/>
                          <a:sym typeface="Arial"/>
                        </a:rPr>
                        <a:t>2.</a:t>
                      </a:r>
                      <a:r>
                        <a:rPr lang="en-GB" sz="1400" dirty="0">
                          <a:latin typeface="Times New Roman" panose="02020603050405020304" pitchFamily="18" charset="0"/>
                          <a:ea typeface="Times New Roman"/>
                          <a:cs typeface="Times New Roman" panose="02020603050405020304" pitchFamily="18" charset="0"/>
                          <a:sym typeface="Times New Roman"/>
                        </a:rPr>
                        <a:t> Multi-Stage Cascaded network.</a:t>
                      </a:r>
                      <a:endParaRPr lang="en-GB"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 Difficulty in refining object proposals</a:t>
                      </a:r>
                    </a:p>
                  </a:txBody>
                  <a:tcPr/>
                </a:tc>
                <a:extLst>
                  <a:ext uri="{0D108BD9-81ED-4DB2-BD59-A6C34878D82A}">
                    <a16:rowId xmlns:a16="http://schemas.microsoft.com/office/drawing/2014/main" val="2214929456"/>
                  </a:ext>
                </a:extLst>
              </a:tr>
              <a:tr h="2057022">
                <a:tc>
                  <a:txBody>
                    <a:bodyPr/>
                    <a:lstStyle/>
                    <a:p>
                      <a:r>
                        <a:rPr lang="en-GB"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A Practical Animal Detection And Collision</a:t>
                      </a:r>
                      <a:br>
                        <a:rPr lang="en-GB"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br>
                      <a:r>
                        <a:rPr lang="en-GB"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Avoidance System Using Computer Vision</a:t>
                      </a:r>
                      <a:br>
                        <a:rPr lang="en-GB"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br>
                      <a:r>
                        <a:rPr lang="en-GB" sz="1400" b="1" dirty="0">
                          <a:solidFill>
                            <a:schemeClr val="dk1"/>
                          </a:solidFill>
                          <a:latin typeface="Times New Roman" panose="02020603050405020304" pitchFamily="18" charset="0"/>
                          <a:ea typeface="Times New Roman"/>
                          <a:cs typeface="Times New Roman" panose="02020603050405020304" pitchFamily="18" charset="0"/>
                          <a:sym typeface="Times New Roman"/>
                        </a:rPr>
                        <a:t>Technique</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dirty="0">
                          <a:latin typeface="Times New Roman" panose="02020603050405020304" pitchFamily="18" charset="0"/>
                          <a:ea typeface="Times New Roman"/>
                          <a:cs typeface="Times New Roman" panose="02020603050405020304" pitchFamily="18" charset="0"/>
                          <a:sym typeface="Times New Roman"/>
                        </a:rPr>
                        <a:t>Sachin Umesh Sharma and Dharmesh J. Shah</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dirty="0">
                          <a:latin typeface="Times New Roman" panose="02020603050405020304" pitchFamily="18" charset="0"/>
                          <a:ea typeface="Times New Roman"/>
                          <a:cs typeface="Times New Roman" panose="02020603050405020304" pitchFamily="18" charset="0"/>
                          <a:sym typeface="Times New Roman"/>
                        </a:rPr>
                        <a:t>There are an endless number of accidents that take place on highways, everyday in India . Collision of an Animal with the vehicle is a big issue which leads to road accidents . To prevent that a low cost automatic animal detection system must be developed.</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1.  </a:t>
                      </a:r>
                      <a:r>
                        <a:rPr lang="en-GB" sz="1400" dirty="0">
                          <a:latin typeface="Times New Roman" panose="02020603050405020304" pitchFamily="18" charset="0"/>
                          <a:ea typeface="Times New Roman"/>
                          <a:cs typeface="Times New Roman" panose="02020603050405020304" pitchFamily="18" charset="0"/>
                          <a:sym typeface="Times New Roman"/>
                        </a:rPr>
                        <a:t>Collecting data and setting up parameters</a:t>
                      </a:r>
                      <a:r>
                        <a:rPr lang="en-GB" dirty="0">
                          <a:latin typeface="Times New Roman" panose="02020603050405020304" pitchFamily="18" charset="0"/>
                          <a:ea typeface="Times New Roman"/>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latin typeface="Times New Roman" panose="02020603050405020304" pitchFamily="18" charset="0"/>
                          <a:ea typeface="Times New Roman"/>
                          <a:cs typeface="Times New Roman" panose="02020603050405020304" pitchFamily="18" charset="0"/>
                        </a:rPr>
                        <a:t>2.</a:t>
                      </a:r>
                      <a:r>
                        <a:rPr lang="en-GB" sz="1400" dirty="0">
                          <a:latin typeface="Times New Roman" panose="02020603050405020304" pitchFamily="18" charset="0"/>
                          <a:ea typeface="Times New Roman"/>
                          <a:cs typeface="Times New Roman" panose="02020603050405020304" pitchFamily="18" charset="0"/>
                          <a:sym typeface="Times New Roman"/>
                        </a:rPr>
                        <a:t>Distance calculation of the detected animal</a:t>
                      </a:r>
                      <a:r>
                        <a:rPr lang="en-GB" dirty="0">
                          <a:latin typeface="Times New Roman" panose="02020603050405020304" pitchFamily="18" charset="0"/>
                          <a:ea typeface="Times New Roman"/>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a:latin typeface="Times New Roman" panose="02020603050405020304" pitchFamily="18" charset="0"/>
                          <a:ea typeface="Times New Roman"/>
                          <a:cs typeface="Times New Roman" panose="02020603050405020304" pitchFamily="18" charset="0"/>
                        </a:rPr>
                        <a:t>3.</a:t>
                      </a:r>
                      <a:r>
                        <a:rPr lang="en-GB" sz="1400" dirty="0">
                          <a:latin typeface="Times New Roman" panose="02020603050405020304" pitchFamily="18" charset="0"/>
                          <a:ea typeface="Times New Roman"/>
                          <a:cs typeface="Times New Roman" panose="02020603050405020304" pitchFamily="18" charset="0"/>
                          <a:sym typeface="Times New Roman"/>
                        </a:rPr>
                        <a:t>Detecting the distance in terms of pixels and converting into meters</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Animal radius was a constraint. (less than 2 meters)</a:t>
                      </a:r>
                    </a:p>
                  </a:txBody>
                  <a:tcPr/>
                </a:tc>
                <a:extLst>
                  <a:ext uri="{0D108BD9-81ED-4DB2-BD59-A6C34878D82A}">
                    <a16:rowId xmlns:a16="http://schemas.microsoft.com/office/drawing/2014/main" val="3029420944"/>
                  </a:ext>
                </a:extLst>
              </a:tr>
            </a:tbl>
          </a:graphicData>
        </a:graphic>
      </p:graphicFrame>
    </p:spTree>
    <p:extLst>
      <p:ext uri="{BB962C8B-B14F-4D97-AF65-F5344CB8AC3E}">
        <p14:creationId xmlns:p14="http://schemas.microsoft.com/office/powerpoint/2010/main" val="1372396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2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149" name="Google Shape;149;p21"/>
          <p:cNvSpPr txBox="1">
            <a:spLocks noGrp="1"/>
          </p:cNvSpPr>
          <p:nvPr>
            <p:ph type="title"/>
          </p:nvPr>
        </p:nvSpPr>
        <p:spPr>
          <a:xfrm>
            <a:off x="131985" y="897009"/>
            <a:ext cx="4545606" cy="5249334"/>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chemeClr val="dk1"/>
              </a:buClr>
              <a:buSzPts val="4000"/>
              <a:buFont typeface="Times New Roman"/>
              <a:buNone/>
            </a:pPr>
            <a:r>
              <a:rPr lang="en-GB" sz="4000" b="1" dirty="0">
                <a:solidFill>
                  <a:schemeClr val="dk1"/>
                </a:solidFill>
                <a:latin typeface="Times New Roman"/>
                <a:ea typeface="Times New Roman"/>
                <a:cs typeface="Times New Roman"/>
                <a:sym typeface="Times New Roman"/>
              </a:rPr>
              <a:t>METHODOLOGY</a:t>
            </a:r>
            <a:endParaRPr b="1" dirty="0"/>
          </a:p>
        </p:txBody>
      </p:sp>
      <p:sp>
        <p:nvSpPr>
          <p:cNvPr id="151" name="Google Shape;151;p21"/>
          <p:cNvSpPr txBox="1">
            <a:spLocks noGrp="1"/>
          </p:cNvSpPr>
          <p:nvPr>
            <p:ph type="body" idx="1"/>
          </p:nvPr>
        </p:nvSpPr>
        <p:spPr>
          <a:xfrm>
            <a:off x="4999330" y="804333"/>
            <a:ext cx="6257721" cy="5249334"/>
          </a:xfrm>
          <a:prstGeom prst="rect">
            <a:avLst/>
          </a:prstGeom>
          <a:noFill/>
          <a:ln>
            <a:noFill/>
          </a:ln>
        </p:spPr>
        <p:txBody>
          <a:bodyPr spcFirstLastPara="1" wrap="square" lIns="45700" tIns="45700" rIns="45700" bIns="45700" anchor="ctr" anchorCtr="0">
            <a:noAutofit/>
          </a:bodyPr>
          <a:lstStyle/>
          <a:p>
            <a:pPr marL="0" lvl="0" indent="0" algn="just" rtl="0">
              <a:lnSpc>
                <a:spcPct val="90000"/>
              </a:lnSpc>
              <a:spcBef>
                <a:spcPts val="0"/>
              </a:spcBef>
              <a:spcAft>
                <a:spcPts val="0"/>
              </a:spcAft>
              <a:buSzPts val="2200"/>
              <a:buNone/>
            </a:pPr>
            <a:endParaRPr b="1" dirty="0">
              <a:latin typeface="Times New Roman"/>
              <a:ea typeface="Times New Roman"/>
              <a:cs typeface="Times New Roman"/>
              <a:sym typeface="Times New Roman"/>
            </a:endParaRPr>
          </a:p>
          <a:p>
            <a:pPr marL="0" lvl="0" indent="0" algn="just" rtl="0">
              <a:lnSpc>
                <a:spcPct val="90000"/>
              </a:lnSpc>
              <a:spcBef>
                <a:spcPts val="1400"/>
              </a:spcBef>
              <a:spcAft>
                <a:spcPts val="0"/>
              </a:spcAft>
              <a:buSzPts val="2200"/>
              <a:buNone/>
            </a:pPr>
            <a:endParaRPr b="1" dirty="0">
              <a:latin typeface="Times New Roman"/>
              <a:ea typeface="Times New Roman"/>
              <a:cs typeface="Times New Roman"/>
              <a:sym typeface="Times New Roman"/>
            </a:endParaRPr>
          </a:p>
          <a:p>
            <a:pPr marL="0" lvl="0" indent="0" algn="just" rtl="0">
              <a:lnSpc>
                <a:spcPct val="90000"/>
              </a:lnSpc>
              <a:spcBef>
                <a:spcPts val="1400"/>
              </a:spcBef>
              <a:spcAft>
                <a:spcPts val="0"/>
              </a:spcAft>
              <a:buSzPts val="2200"/>
              <a:buNone/>
            </a:pPr>
            <a:endParaRPr b="1" dirty="0">
              <a:latin typeface="Times New Roman"/>
              <a:ea typeface="Times New Roman"/>
              <a:cs typeface="Times New Roman"/>
              <a:sym typeface="Times New Roman"/>
            </a:endParaRPr>
          </a:p>
          <a:p>
            <a:pPr marL="256540" algn="just">
              <a:spcBef>
                <a:spcPts val="1400"/>
              </a:spcBef>
              <a:buClr>
                <a:schemeClr val="bg2">
                  <a:lumMod val="50000"/>
                </a:schemeClr>
              </a:buClr>
              <a:buSzPts val="2800"/>
              <a:buFont typeface="Wingdings" panose="05000000000000000000" pitchFamily="2" charset="2"/>
              <a:buChar char="q"/>
            </a:pPr>
            <a:r>
              <a:rPr lang="en-GB" sz="2400" b="1" dirty="0">
                <a:latin typeface="Times New Roman"/>
                <a:ea typeface="Times New Roman"/>
                <a:cs typeface="Times New Roman"/>
                <a:sym typeface="Times New Roman"/>
              </a:rPr>
              <a:t> </a:t>
            </a:r>
            <a:r>
              <a:rPr lang="en-GB" sz="3000" dirty="0">
                <a:latin typeface="Times New Roman" panose="02020603050405020304" pitchFamily="18" charset="0"/>
                <a:ea typeface="Times New Roman"/>
                <a:cs typeface="Times New Roman" panose="02020603050405020304" pitchFamily="18" charset="0"/>
                <a:sym typeface="Times New Roman"/>
              </a:rPr>
              <a:t>Dataset</a:t>
            </a:r>
          </a:p>
          <a:p>
            <a:pPr marL="256540" algn="just">
              <a:spcBef>
                <a:spcPts val="1400"/>
              </a:spcBef>
              <a:buClr>
                <a:schemeClr val="bg2">
                  <a:lumMod val="50000"/>
                </a:schemeClr>
              </a:buClr>
              <a:buSzPts val="2800"/>
              <a:buFont typeface="Wingdings" panose="05000000000000000000" pitchFamily="2" charset="2"/>
              <a:buChar char="q"/>
            </a:pPr>
            <a:r>
              <a:rPr lang="en-GB" sz="3000" dirty="0">
                <a:latin typeface="Times New Roman" panose="02020603050405020304" pitchFamily="18" charset="0"/>
                <a:ea typeface="Times New Roman"/>
                <a:cs typeface="Times New Roman" panose="02020603050405020304" pitchFamily="18" charset="0"/>
                <a:sym typeface="Times New Roman"/>
              </a:rPr>
              <a:t> Hardware Components</a:t>
            </a:r>
          </a:p>
          <a:p>
            <a:pPr marL="370840" indent="-457200" algn="just">
              <a:spcBef>
                <a:spcPts val="1400"/>
              </a:spcBef>
              <a:buClr>
                <a:schemeClr val="bg2">
                  <a:lumMod val="50000"/>
                </a:schemeClr>
              </a:buClr>
              <a:buSzPts val="2800"/>
              <a:buFont typeface="Wingdings" panose="05000000000000000000" pitchFamily="2" charset="2"/>
              <a:buChar char="q"/>
            </a:pPr>
            <a:r>
              <a:rPr lang="en-GB" sz="3000" dirty="0">
                <a:latin typeface="Times New Roman" panose="02020603050405020304" pitchFamily="18" charset="0"/>
                <a:ea typeface="Times New Roman"/>
                <a:cs typeface="Times New Roman" panose="02020603050405020304" pitchFamily="18" charset="0"/>
                <a:sym typeface="Times New Roman"/>
              </a:rPr>
              <a:t>Proposed System</a:t>
            </a:r>
            <a:endParaRPr sz="3000" dirty="0">
              <a:latin typeface="Times New Roman" panose="02020603050405020304" pitchFamily="18" charset="0"/>
              <a:cs typeface="Times New Roman" panose="02020603050405020304" pitchFamily="18" charset="0"/>
            </a:endParaRPr>
          </a:p>
          <a:p>
            <a:pPr marL="370840" lvl="0" indent="-457200" algn="just" rtl="0">
              <a:lnSpc>
                <a:spcPct val="90000"/>
              </a:lnSpc>
              <a:spcBef>
                <a:spcPts val="1400"/>
              </a:spcBef>
              <a:spcAft>
                <a:spcPts val="0"/>
              </a:spcAft>
              <a:buClr>
                <a:schemeClr val="bg2">
                  <a:lumMod val="50000"/>
                </a:schemeClr>
              </a:buClr>
              <a:buSzPts val="2800"/>
              <a:buFont typeface="Wingdings" panose="05000000000000000000" pitchFamily="2" charset="2"/>
              <a:buChar char="q"/>
            </a:pPr>
            <a:r>
              <a:rPr lang="en-GB" sz="3000" dirty="0">
                <a:latin typeface="Times New Roman" panose="02020603050405020304" pitchFamily="18" charset="0"/>
                <a:ea typeface="Times New Roman"/>
                <a:cs typeface="Times New Roman" panose="02020603050405020304" pitchFamily="18" charset="0"/>
                <a:sym typeface="Times New Roman"/>
              </a:rPr>
              <a:t>Algorithms with implementation</a:t>
            </a:r>
            <a:endParaRPr sz="3000" dirty="0">
              <a:latin typeface="Times New Roman" panose="02020603050405020304" pitchFamily="18" charset="0"/>
              <a:cs typeface="Times New Roman" panose="02020603050405020304" pitchFamily="18" charset="0"/>
            </a:endParaRPr>
          </a:p>
          <a:p>
            <a:pPr lvl="0" indent="-457200" algn="just" rtl="0">
              <a:lnSpc>
                <a:spcPct val="90000"/>
              </a:lnSpc>
              <a:spcBef>
                <a:spcPts val="1400"/>
              </a:spcBef>
              <a:spcAft>
                <a:spcPts val="0"/>
              </a:spcAft>
              <a:buClr>
                <a:schemeClr val="bg2">
                  <a:lumMod val="50000"/>
                </a:schemeClr>
              </a:buClr>
              <a:buSzPts val="2800"/>
              <a:buFont typeface="Wingdings" panose="05000000000000000000" pitchFamily="2" charset="2"/>
              <a:buChar char="q"/>
            </a:pPr>
            <a:endParaRPr sz="3000" b="1" dirty="0">
              <a:latin typeface="Times New Roman" panose="02020603050405020304" pitchFamily="18" charset="0"/>
              <a:ea typeface="Times New Roman"/>
              <a:cs typeface="Times New Roman" panose="02020603050405020304" pitchFamily="18" charset="0"/>
              <a:sym typeface="Times New Roman"/>
            </a:endParaRPr>
          </a:p>
          <a:p>
            <a:pPr lvl="0" indent="-457200" algn="just" rtl="0">
              <a:lnSpc>
                <a:spcPct val="90000"/>
              </a:lnSpc>
              <a:spcBef>
                <a:spcPts val="1400"/>
              </a:spcBef>
              <a:spcAft>
                <a:spcPts val="0"/>
              </a:spcAft>
              <a:buClr>
                <a:schemeClr val="bg2">
                  <a:lumMod val="50000"/>
                </a:schemeClr>
              </a:buClr>
              <a:buSzPts val="2200"/>
              <a:buFont typeface="Wingdings" panose="05000000000000000000" pitchFamily="2" charset="2"/>
              <a:buChar char="q"/>
            </a:pPr>
            <a:endParaRPr sz="3000" b="1" dirty="0">
              <a:latin typeface="Times New Roman" panose="02020603050405020304" pitchFamily="18" charset="0"/>
              <a:ea typeface="Times New Roman"/>
              <a:cs typeface="Times New Roman" panose="02020603050405020304" pitchFamily="18" charset="0"/>
              <a:sym typeface="Times New Roman"/>
            </a:endParaRPr>
          </a:p>
          <a:p>
            <a:pPr marL="0" lvl="0" indent="0" algn="just" rtl="0">
              <a:lnSpc>
                <a:spcPct val="90000"/>
              </a:lnSpc>
              <a:spcBef>
                <a:spcPts val="1400"/>
              </a:spcBef>
              <a:spcAft>
                <a:spcPts val="0"/>
              </a:spcAft>
              <a:buSzPts val="2200"/>
              <a:buNone/>
            </a:pPr>
            <a:endParaRPr b="1" dirty="0">
              <a:latin typeface="Times New Roman"/>
              <a:ea typeface="Times New Roman"/>
              <a:cs typeface="Times New Roman"/>
              <a:sym typeface="Times New Roman"/>
            </a:endParaRPr>
          </a:p>
        </p:txBody>
      </p:sp>
      <p:cxnSp>
        <p:nvCxnSpPr>
          <p:cNvPr id="150" name="Google Shape;150;p21"/>
          <p:cNvCxnSpPr/>
          <p:nvPr/>
        </p:nvCxnSpPr>
        <p:spPr>
          <a:xfrm>
            <a:off x="4677597" y="1600200"/>
            <a:ext cx="0" cy="36576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a:spLocks noGrp="1"/>
          </p:cNvSpPr>
          <p:nvPr>
            <p:ph type="title"/>
          </p:nvPr>
        </p:nvSpPr>
        <p:spPr>
          <a:xfrm>
            <a:off x="863872" y="460267"/>
            <a:ext cx="9720072"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464132"/>
              </a:buClr>
              <a:buSzPts val="4400"/>
              <a:buFont typeface="Times New Roman"/>
              <a:buNone/>
            </a:pPr>
            <a:r>
              <a:rPr lang="en-GB" sz="3600" b="1" dirty="0">
                <a:solidFill>
                  <a:schemeClr val="tx1"/>
                </a:solidFill>
                <a:latin typeface="Times New Roman"/>
                <a:ea typeface="Times New Roman"/>
                <a:cs typeface="Times New Roman"/>
                <a:sym typeface="Times New Roman"/>
              </a:rPr>
              <a:t>DATASET</a:t>
            </a:r>
            <a:endParaRPr sz="3600" b="1" dirty="0">
              <a:solidFill>
                <a:schemeClr val="tx1"/>
              </a:solidFill>
            </a:endParaRPr>
          </a:p>
        </p:txBody>
      </p:sp>
      <p:sp>
        <p:nvSpPr>
          <p:cNvPr id="251" name="Google Shape;251;p35"/>
          <p:cNvSpPr txBox="1">
            <a:spLocks noGrp="1"/>
          </p:cNvSpPr>
          <p:nvPr>
            <p:ph type="body" idx="1"/>
          </p:nvPr>
        </p:nvSpPr>
        <p:spPr>
          <a:xfrm>
            <a:off x="948713" y="1739245"/>
            <a:ext cx="9720071" cy="4812384"/>
          </a:xfrm>
          <a:prstGeom prst="rect">
            <a:avLst/>
          </a:prstGeom>
          <a:noFill/>
          <a:ln>
            <a:noFill/>
          </a:ln>
        </p:spPr>
        <p:txBody>
          <a:bodyPr spcFirstLastPara="1" wrap="square" lIns="45700" tIns="45700" rIns="45700" bIns="45700" anchor="t" anchorCtr="0">
            <a:noAutofit/>
          </a:bodyPr>
          <a:lstStyle/>
          <a:p>
            <a:pPr lvl="0">
              <a:lnSpc>
                <a:spcPct val="115000"/>
              </a:lnSpc>
              <a:spcBef>
                <a:spcPts val="1400"/>
              </a:spcBef>
              <a:buClr>
                <a:srgbClr val="434343"/>
              </a:buClr>
              <a:buFont typeface="Arial" panose="020B0604020202020204" pitchFamily="34" charset="0"/>
              <a:buChar char="•"/>
            </a:pPr>
            <a:r>
              <a:rPr lang="en-US" dirty="0">
                <a:solidFill>
                  <a:schemeClr val="tx1"/>
                </a:solidFill>
                <a:latin typeface="Times New Roman"/>
                <a:ea typeface="Times New Roman"/>
                <a:cs typeface="Times New Roman"/>
                <a:sym typeface="Times New Roman"/>
              </a:rPr>
              <a:t>The dataset used for the implementation of these algorithms is COCO(Common Objects in </a:t>
            </a:r>
            <a:r>
              <a:rPr lang="en-US" dirty="0" err="1">
                <a:solidFill>
                  <a:schemeClr val="tx1"/>
                </a:solidFill>
                <a:latin typeface="Times New Roman"/>
                <a:ea typeface="Times New Roman"/>
                <a:cs typeface="Times New Roman"/>
                <a:sym typeface="Times New Roman"/>
              </a:rPr>
              <a:t>COntext</a:t>
            </a:r>
            <a:r>
              <a:rPr lang="en-US" dirty="0">
                <a:solidFill>
                  <a:schemeClr val="tx1"/>
                </a:solidFill>
                <a:latin typeface="Times New Roman"/>
                <a:ea typeface="Times New Roman"/>
                <a:cs typeface="Times New Roman"/>
                <a:sym typeface="Times New Roman"/>
              </a:rPr>
              <a:t>) dataset</a:t>
            </a:r>
          </a:p>
          <a:p>
            <a:pPr lvl="0">
              <a:lnSpc>
                <a:spcPct val="115000"/>
              </a:lnSpc>
              <a:spcBef>
                <a:spcPts val="0"/>
              </a:spcBef>
              <a:buClr>
                <a:srgbClr val="434343"/>
              </a:buClr>
              <a:buFont typeface="Arial" panose="020B0604020202020204" pitchFamily="34" charset="0"/>
              <a:buChar char="•"/>
            </a:pPr>
            <a:r>
              <a:rPr lang="en-US" dirty="0">
                <a:solidFill>
                  <a:schemeClr val="tx1"/>
                </a:solidFill>
                <a:latin typeface="Times New Roman"/>
                <a:ea typeface="Times New Roman"/>
                <a:cs typeface="Times New Roman"/>
                <a:sym typeface="Times New Roman"/>
              </a:rPr>
              <a:t>Contains 80 categories including all the common objects like person, cellphone, different kinds of vehicles and animals </a:t>
            </a:r>
            <a:r>
              <a:rPr lang="en-US" dirty="0" err="1">
                <a:solidFill>
                  <a:schemeClr val="tx1"/>
                </a:solidFill>
                <a:latin typeface="Times New Roman"/>
                <a:ea typeface="Times New Roman"/>
                <a:cs typeface="Times New Roman"/>
                <a:sym typeface="Times New Roman"/>
              </a:rPr>
              <a:t>etc</a:t>
            </a:r>
            <a:endParaRPr lang="en-US" dirty="0">
              <a:solidFill>
                <a:schemeClr val="tx1"/>
              </a:solidFill>
              <a:latin typeface="Times New Roman"/>
              <a:ea typeface="Times New Roman"/>
              <a:cs typeface="Times New Roman"/>
              <a:sym typeface="Times New Roman"/>
            </a:endParaRPr>
          </a:p>
          <a:p>
            <a:pPr lvl="0">
              <a:lnSpc>
                <a:spcPct val="115000"/>
              </a:lnSpc>
              <a:spcBef>
                <a:spcPts val="0"/>
              </a:spcBef>
              <a:buClr>
                <a:srgbClr val="434343"/>
              </a:buClr>
              <a:buFont typeface="Arial" panose="020B0604020202020204" pitchFamily="34" charset="0"/>
              <a:buChar char="•"/>
            </a:pPr>
            <a:r>
              <a:rPr lang="en-US" dirty="0">
                <a:solidFill>
                  <a:schemeClr val="tx1"/>
                </a:solidFill>
                <a:latin typeface="Times New Roman"/>
                <a:ea typeface="Times New Roman"/>
                <a:cs typeface="Times New Roman"/>
                <a:sym typeface="Times New Roman"/>
              </a:rPr>
              <a:t>Contains around 330,000 images</a:t>
            </a:r>
          </a:p>
          <a:p>
            <a:pPr marL="114300" lvl="0" indent="0">
              <a:lnSpc>
                <a:spcPct val="115000"/>
              </a:lnSpc>
              <a:spcBef>
                <a:spcPts val="0"/>
              </a:spcBef>
              <a:buClr>
                <a:srgbClr val="434343"/>
              </a:buClr>
              <a:buNone/>
            </a:pPr>
            <a:endParaRPr lang="en-US" dirty="0">
              <a:latin typeface="Times New Roman"/>
              <a:ea typeface="Times New Roman"/>
              <a:cs typeface="Times New Roman"/>
              <a:sym typeface="Times New Roman"/>
            </a:endParaRPr>
          </a:p>
          <a:p>
            <a:pPr marL="0" lvl="0" indent="0" algn="l" rtl="0">
              <a:lnSpc>
                <a:spcPct val="90000"/>
              </a:lnSpc>
              <a:spcBef>
                <a:spcPts val="1400"/>
              </a:spcBef>
              <a:spcAft>
                <a:spcPts val="0"/>
              </a:spcAft>
              <a:buSzPts val="2200"/>
              <a:buNone/>
            </a:pPr>
            <a:endParaRPr lang="en-US" dirty="0">
              <a:latin typeface="Times New Roman"/>
              <a:ea typeface="Times New Roman"/>
              <a:cs typeface="Times New Roman"/>
              <a:sym typeface="Times New Roman"/>
            </a:endParaRPr>
          </a:p>
        </p:txBody>
      </p:sp>
      <p:pic>
        <p:nvPicPr>
          <p:cNvPr id="4" name="Google Shape;221;p30">
            <a:extLst>
              <a:ext uri="{FF2B5EF4-FFF2-40B4-BE49-F238E27FC236}">
                <a16:creationId xmlns:a16="http://schemas.microsoft.com/office/drawing/2014/main" id="{0A26BF61-6040-426A-9A67-9425556C9E75}"/>
              </a:ext>
            </a:extLst>
          </p:cNvPr>
          <p:cNvPicPr preferRelativeResize="0"/>
          <p:nvPr/>
        </p:nvPicPr>
        <p:blipFill>
          <a:blip r:embed="rId3">
            <a:alphaModFix/>
          </a:blip>
          <a:stretch>
            <a:fillRect/>
          </a:stretch>
        </p:blipFill>
        <p:spPr>
          <a:xfrm>
            <a:off x="1954300" y="4312904"/>
            <a:ext cx="7370300" cy="223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up, sitting, table, white&#10;&#10;Description automatically generated">
            <a:extLst>
              <a:ext uri="{FF2B5EF4-FFF2-40B4-BE49-F238E27FC236}">
                <a16:creationId xmlns:a16="http://schemas.microsoft.com/office/drawing/2014/main" id="{1217C9B1-DFF5-4D40-8681-1B74C8237412}"/>
              </a:ext>
            </a:extLst>
          </p:cNvPr>
          <p:cNvPicPr>
            <a:picLocks noChangeAspect="1"/>
          </p:cNvPicPr>
          <p:nvPr/>
        </p:nvPicPr>
        <p:blipFill>
          <a:blip r:embed="rId2"/>
          <a:stretch>
            <a:fillRect/>
          </a:stretch>
        </p:blipFill>
        <p:spPr>
          <a:xfrm>
            <a:off x="5857384" y="3544382"/>
            <a:ext cx="2609850" cy="1752600"/>
          </a:xfrm>
          <a:prstGeom prst="rect">
            <a:avLst/>
          </a:prstGeom>
        </p:spPr>
      </p:pic>
      <p:pic>
        <p:nvPicPr>
          <p:cNvPr id="5" name="Picture 4" descr="A circuit board&#10;&#10;Description automatically generated">
            <a:extLst>
              <a:ext uri="{FF2B5EF4-FFF2-40B4-BE49-F238E27FC236}">
                <a16:creationId xmlns:a16="http://schemas.microsoft.com/office/drawing/2014/main" id="{0E428E37-D84F-498E-8D10-C14C09B15511}"/>
              </a:ext>
            </a:extLst>
          </p:cNvPr>
          <p:cNvPicPr>
            <a:picLocks noChangeAspect="1"/>
          </p:cNvPicPr>
          <p:nvPr/>
        </p:nvPicPr>
        <p:blipFill>
          <a:blip r:embed="rId3"/>
          <a:stretch>
            <a:fillRect/>
          </a:stretch>
        </p:blipFill>
        <p:spPr>
          <a:xfrm>
            <a:off x="-1" y="92205"/>
            <a:ext cx="4500025" cy="3650235"/>
          </a:xfrm>
          <a:prstGeom prst="rect">
            <a:avLst/>
          </a:prstGeom>
        </p:spPr>
      </p:pic>
      <p:pic>
        <p:nvPicPr>
          <p:cNvPr id="7" name="Picture 6" descr="A circuit board&#10;&#10;Description automatically generated">
            <a:extLst>
              <a:ext uri="{FF2B5EF4-FFF2-40B4-BE49-F238E27FC236}">
                <a16:creationId xmlns:a16="http://schemas.microsoft.com/office/drawing/2014/main" id="{95CE722B-3F90-4014-8E0B-ACFBA57F2ABA}"/>
              </a:ext>
            </a:extLst>
          </p:cNvPr>
          <p:cNvPicPr>
            <a:picLocks noChangeAspect="1"/>
          </p:cNvPicPr>
          <p:nvPr/>
        </p:nvPicPr>
        <p:blipFill>
          <a:blip r:embed="rId4"/>
          <a:stretch>
            <a:fillRect/>
          </a:stretch>
        </p:blipFill>
        <p:spPr>
          <a:xfrm>
            <a:off x="5857384" y="37019"/>
            <a:ext cx="2400300" cy="2400300"/>
          </a:xfrm>
          <a:prstGeom prst="rect">
            <a:avLst/>
          </a:prstGeom>
        </p:spPr>
      </p:pic>
      <p:sp>
        <p:nvSpPr>
          <p:cNvPr id="8" name="TextBox 7">
            <a:extLst>
              <a:ext uri="{FF2B5EF4-FFF2-40B4-BE49-F238E27FC236}">
                <a16:creationId xmlns:a16="http://schemas.microsoft.com/office/drawing/2014/main" id="{8969F7FD-E6C6-4BEB-B348-E28130C72293}"/>
              </a:ext>
            </a:extLst>
          </p:cNvPr>
          <p:cNvSpPr txBox="1"/>
          <p:nvPr/>
        </p:nvSpPr>
        <p:spPr>
          <a:xfrm>
            <a:off x="386499" y="4289196"/>
            <a:ext cx="4308049" cy="769441"/>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Raspberry Pi 4 – 4GB RAM</a:t>
            </a:r>
          </a:p>
          <a:p>
            <a:r>
              <a:rPr lang="en-IN" sz="2200" dirty="0">
                <a:latin typeface="Times New Roman" panose="02020603050405020304" pitchFamily="18" charset="0"/>
                <a:cs typeface="Times New Roman" panose="02020603050405020304" pitchFamily="18" charset="0"/>
              </a:rPr>
              <a:t>Raspbian OS</a:t>
            </a:r>
          </a:p>
        </p:txBody>
      </p:sp>
      <p:sp>
        <p:nvSpPr>
          <p:cNvPr id="9" name="TextBox 8">
            <a:extLst>
              <a:ext uri="{FF2B5EF4-FFF2-40B4-BE49-F238E27FC236}">
                <a16:creationId xmlns:a16="http://schemas.microsoft.com/office/drawing/2014/main" id="{6FBBEB59-DB86-4F61-BCEA-D102C7DA67DB}"/>
              </a:ext>
            </a:extLst>
          </p:cNvPr>
          <p:cNvSpPr txBox="1"/>
          <p:nvPr/>
        </p:nvSpPr>
        <p:spPr>
          <a:xfrm>
            <a:off x="8467234" y="584462"/>
            <a:ext cx="3724766" cy="769441"/>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Raspberry Pi Monocular Camera module – 5MP </a:t>
            </a:r>
          </a:p>
        </p:txBody>
      </p:sp>
      <p:sp>
        <p:nvSpPr>
          <p:cNvPr id="10" name="TextBox 9">
            <a:extLst>
              <a:ext uri="{FF2B5EF4-FFF2-40B4-BE49-F238E27FC236}">
                <a16:creationId xmlns:a16="http://schemas.microsoft.com/office/drawing/2014/main" id="{5AE66F64-7A9C-4646-97B3-73674DEE534D}"/>
              </a:ext>
            </a:extLst>
          </p:cNvPr>
          <p:cNvSpPr txBox="1"/>
          <p:nvPr/>
        </p:nvSpPr>
        <p:spPr>
          <a:xfrm>
            <a:off x="8555218" y="4073752"/>
            <a:ext cx="3636782" cy="430887"/>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Speaker with Audio jack cable</a:t>
            </a:r>
          </a:p>
        </p:txBody>
      </p:sp>
      <p:sp>
        <p:nvSpPr>
          <p:cNvPr id="15" name="TextBox 14">
            <a:extLst>
              <a:ext uri="{FF2B5EF4-FFF2-40B4-BE49-F238E27FC236}">
                <a16:creationId xmlns:a16="http://schemas.microsoft.com/office/drawing/2014/main" id="{449F9737-6E06-48A5-9E44-1309623DB556}"/>
              </a:ext>
            </a:extLst>
          </p:cNvPr>
          <p:cNvSpPr txBox="1"/>
          <p:nvPr/>
        </p:nvSpPr>
        <p:spPr>
          <a:xfrm>
            <a:off x="0" y="5993533"/>
            <a:ext cx="12192000" cy="864467"/>
          </a:xfrm>
          <a:prstGeom prst="rect">
            <a:avLst/>
          </a:prstGeom>
          <a:solidFill>
            <a:schemeClr val="accent2">
              <a:lumMod val="75000"/>
            </a:schemeClr>
          </a:solidFill>
        </p:spPr>
        <p:txBody>
          <a:bodyPr wrap="square" rtlCol="0">
            <a:spAutoFit/>
          </a:bodyPr>
          <a:lstStyle/>
          <a:p>
            <a:pPr algn="ctr">
              <a:lnSpc>
                <a:spcPct val="150000"/>
              </a:lnSpc>
            </a:pPr>
            <a:r>
              <a:rPr lang="en-IN" sz="3800" b="1" dirty="0">
                <a:latin typeface="Times New Roman" panose="02020603050405020304" pitchFamily="18" charset="0"/>
                <a:cs typeface="Times New Roman" panose="02020603050405020304" pitchFamily="18" charset="0"/>
              </a:rPr>
              <a:t>HARDWARE COMPONENTS</a:t>
            </a:r>
          </a:p>
        </p:txBody>
      </p:sp>
    </p:spTree>
    <p:extLst>
      <p:ext uri="{BB962C8B-B14F-4D97-AF65-F5344CB8AC3E}">
        <p14:creationId xmlns:p14="http://schemas.microsoft.com/office/powerpoint/2010/main" val="36772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title" idx="4294967295"/>
          </p:nvPr>
        </p:nvSpPr>
        <p:spPr>
          <a:xfrm>
            <a:off x="0" y="0"/>
            <a:ext cx="12192000" cy="1217613"/>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Clr>
                <a:schemeClr val="dk1"/>
              </a:buClr>
              <a:buSzPts val="4000"/>
              <a:buFont typeface="Times New Roman"/>
              <a:buNone/>
            </a:pPr>
            <a:r>
              <a:rPr lang="en-GB" sz="3600" b="1" dirty="0">
                <a:solidFill>
                  <a:schemeClr val="dk1"/>
                </a:solidFill>
                <a:latin typeface="Times New Roman"/>
                <a:ea typeface="Times New Roman"/>
                <a:cs typeface="Times New Roman"/>
                <a:sym typeface="Times New Roman"/>
              </a:rPr>
              <a:t>PROPOSED SYSTEM OR DESIGN</a:t>
            </a:r>
            <a:endParaRPr lang="en-GB" sz="4800" b="1" dirty="0">
              <a:solidFill>
                <a:schemeClr val="dk1"/>
              </a:solidFill>
            </a:endParaRPr>
          </a:p>
        </p:txBody>
      </p:sp>
      <p:sp>
        <p:nvSpPr>
          <p:cNvPr id="3" name="Text Placeholder 2">
            <a:extLst>
              <a:ext uri="{FF2B5EF4-FFF2-40B4-BE49-F238E27FC236}">
                <a16:creationId xmlns:a16="http://schemas.microsoft.com/office/drawing/2014/main" id="{7A863117-A4D1-4180-A3F5-1F02BA19E198}"/>
              </a:ext>
            </a:extLst>
          </p:cNvPr>
          <p:cNvSpPr>
            <a:spLocks noGrp="1"/>
          </p:cNvSpPr>
          <p:nvPr>
            <p:ph type="body" idx="4294967295"/>
          </p:nvPr>
        </p:nvSpPr>
        <p:spPr>
          <a:xfrm>
            <a:off x="0" y="1708150"/>
            <a:ext cx="9720263" cy="4584700"/>
          </a:xfrm>
        </p:spPr>
        <p:txBody>
          <a:bodyPr/>
          <a:lstStyle/>
          <a:p>
            <a:endParaRPr lang="en-IN" dirty="0"/>
          </a:p>
          <a:p>
            <a:endParaRPr lang="en-IN" dirty="0"/>
          </a:p>
          <a:p>
            <a:endParaRPr lang="en-IN" dirty="0"/>
          </a:p>
          <a:p>
            <a:endParaRPr lang="en-IN" dirty="0"/>
          </a:p>
          <a:p>
            <a:endParaRPr lang="en-IN" dirty="0"/>
          </a:p>
        </p:txBody>
      </p:sp>
      <p:sp>
        <p:nvSpPr>
          <p:cNvPr id="4" name="Flowchart: Process 3">
            <a:extLst>
              <a:ext uri="{FF2B5EF4-FFF2-40B4-BE49-F238E27FC236}">
                <a16:creationId xmlns:a16="http://schemas.microsoft.com/office/drawing/2014/main" id="{CBCA8C22-7C3E-4D78-8C4D-5A7FDB7DB5E6}"/>
              </a:ext>
            </a:extLst>
          </p:cNvPr>
          <p:cNvSpPr/>
          <p:nvPr/>
        </p:nvSpPr>
        <p:spPr>
          <a:xfrm>
            <a:off x="1202584" y="1941919"/>
            <a:ext cx="2439831" cy="1310324"/>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dirty="0">
                <a:latin typeface="Times New Roman" panose="02020603050405020304" pitchFamily="18" charset="0"/>
                <a:cs typeface="Times New Roman" panose="02020603050405020304" pitchFamily="18" charset="0"/>
              </a:rPr>
              <a:t>Input Captured by Raspberry Pi Camera</a:t>
            </a:r>
          </a:p>
        </p:txBody>
      </p:sp>
      <p:sp>
        <p:nvSpPr>
          <p:cNvPr id="15" name="Flowchart: Process 14">
            <a:extLst>
              <a:ext uri="{FF2B5EF4-FFF2-40B4-BE49-F238E27FC236}">
                <a16:creationId xmlns:a16="http://schemas.microsoft.com/office/drawing/2014/main" id="{82F1D7AA-641B-45B0-A38F-6660AA94D18D}"/>
              </a:ext>
            </a:extLst>
          </p:cNvPr>
          <p:cNvSpPr/>
          <p:nvPr/>
        </p:nvSpPr>
        <p:spPr>
          <a:xfrm>
            <a:off x="4532720" y="1941918"/>
            <a:ext cx="2439831" cy="1310325"/>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dirty="0">
                <a:latin typeface="Times New Roman" panose="02020603050405020304" pitchFamily="18" charset="0"/>
                <a:cs typeface="Times New Roman" panose="02020603050405020304" pitchFamily="18" charset="0"/>
              </a:rPr>
              <a:t>Learning Specific Features</a:t>
            </a:r>
          </a:p>
        </p:txBody>
      </p:sp>
      <p:sp>
        <p:nvSpPr>
          <p:cNvPr id="16" name="Flowchart: Process 15">
            <a:extLst>
              <a:ext uri="{FF2B5EF4-FFF2-40B4-BE49-F238E27FC236}">
                <a16:creationId xmlns:a16="http://schemas.microsoft.com/office/drawing/2014/main" id="{F368898A-A425-470F-844C-69E43BBCD5FF}"/>
              </a:ext>
            </a:extLst>
          </p:cNvPr>
          <p:cNvSpPr/>
          <p:nvPr/>
        </p:nvSpPr>
        <p:spPr>
          <a:xfrm>
            <a:off x="8038587" y="1941918"/>
            <a:ext cx="2439831" cy="1310324"/>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dirty="0">
                <a:latin typeface="Times New Roman" panose="02020603050405020304" pitchFamily="18" charset="0"/>
                <a:cs typeface="Times New Roman" panose="02020603050405020304" pitchFamily="18" charset="0"/>
              </a:rPr>
              <a:t>Generating Object Proposals</a:t>
            </a:r>
          </a:p>
        </p:txBody>
      </p:sp>
      <p:sp>
        <p:nvSpPr>
          <p:cNvPr id="17" name="Flowchart: Process 16">
            <a:extLst>
              <a:ext uri="{FF2B5EF4-FFF2-40B4-BE49-F238E27FC236}">
                <a16:creationId xmlns:a16="http://schemas.microsoft.com/office/drawing/2014/main" id="{A5357386-F184-434C-8CA9-839280FC0C73}"/>
              </a:ext>
            </a:extLst>
          </p:cNvPr>
          <p:cNvSpPr/>
          <p:nvPr/>
        </p:nvSpPr>
        <p:spPr>
          <a:xfrm>
            <a:off x="1206771" y="4982526"/>
            <a:ext cx="2439831" cy="1310324"/>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dirty="0">
                <a:latin typeface="Times New Roman" panose="02020603050405020304" pitchFamily="18" charset="0"/>
                <a:cs typeface="Times New Roman" panose="02020603050405020304" pitchFamily="18" charset="0"/>
              </a:rPr>
              <a:t>Refining Object Proposals(Confidence Scores) and Classifying object</a:t>
            </a:r>
          </a:p>
        </p:txBody>
      </p:sp>
      <p:sp>
        <p:nvSpPr>
          <p:cNvPr id="18" name="Flowchart: Process 17">
            <a:extLst>
              <a:ext uri="{FF2B5EF4-FFF2-40B4-BE49-F238E27FC236}">
                <a16:creationId xmlns:a16="http://schemas.microsoft.com/office/drawing/2014/main" id="{E45BBBD7-2933-4B2B-8EBF-9787EB07FD3B}"/>
              </a:ext>
            </a:extLst>
          </p:cNvPr>
          <p:cNvSpPr/>
          <p:nvPr/>
        </p:nvSpPr>
        <p:spPr>
          <a:xfrm>
            <a:off x="8042774" y="4982525"/>
            <a:ext cx="2439831" cy="1310324"/>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dirty="0">
                <a:latin typeface="Times New Roman" panose="02020603050405020304" pitchFamily="18" charset="0"/>
                <a:cs typeface="Times New Roman" panose="02020603050405020304" pitchFamily="18" charset="0"/>
              </a:rPr>
              <a:t>Reading out class label(Object) and distance for humans using speaker</a:t>
            </a:r>
          </a:p>
        </p:txBody>
      </p:sp>
      <p:sp>
        <p:nvSpPr>
          <p:cNvPr id="19" name="Flowchart: Process 18">
            <a:extLst>
              <a:ext uri="{FF2B5EF4-FFF2-40B4-BE49-F238E27FC236}">
                <a16:creationId xmlns:a16="http://schemas.microsoft.com/office/drawing/2014/main" id="{FA35F7DE-FD09-4D50-8DCA-33CF498F5E2A}"/>
              </a:ext>
            </a:extLst>
          </p:cNvPr>
          <p:cNvSpPr/>
          <p:nvPr/>
        </p:nvSpPr>
        <p:spPr>
          <a:xfrm>
            <a:off x="4532859" y="4982525"/>
            <a:ext cx="2439831" cy="1310324"/>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600" b="1" dirty="0">
                <a:latin typeface="Times New Roman" panose="02020603050405020304" pitchFamily="18" charset="0"/>
                <a:cs typeface="Times New Roman" panose="02020603050405020304" pitchFamily="18" charset="0"/>
              </a:rPr>
              <a:t>Distance Calculation for Humans from Pi camera</a:t>
            </a:r>
          </a:p>
        </p:txBody>
      </p:sp>
      <p:cxnSp>
        <p:nvCxnSpPr>
          <p:cNvPr id="21" name="Straight Arrow Connector 20">
            <a:extLst>
              <a:ext uri="{FF2B5EF4-FFF2-40B4-BE49-F238E27FC236}">
                <a16:creationId xmlns:a16="http://schemas.microsoft.com/office/drawing/2014/main" id="{451F7527-901B-4649-B609-1305B5FEE4D2}"/>
              </a:ext>
            </a:extLst>
          </p:cNvPr>
          <p:cNvCxnSpPr>
            <a:stCxn id="4" idx="3"/>
            <a:endCxn id="15" idx="1"/>
          </p:cNvCxnSpPr>
          <p:nvPr/>
        </p:nvCxnSpPr>
        <p:spPr>
          <a:xfrm>
            <a:off x="3642415" y="2597081"/>
            <a:ext cx="89030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14829515-EEF2-4610-9242-EA5B94423077}"/>
              </a:ext>
            </a:extLst>
          </p:cNvPr>
          <p:cNvCxnSpPr>
            <a:stCxn id="15" idx="3"/>
            <a:endCxn id="16" idx="1"/>
          </p:cNvCxnSpPr>
          <p:nvPr/>
        </p:nvCxnSpPr>
        <p:spPr>
          <a:xfrm flipV="1">
            <a:off x="6972551" y="2597080"/>
            <a:ext cx="1066036"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8" name="Connector: Elbow 127">
            <a:extLst>
              <a:ext uri="{FF2B5EF4-FFF2-40B4-BE49-F238E27FC236}">
                <a16:creationId xmlns:a16="http://schemas.microsoft.com/office/drawing/2014/main" id="{835624CC-7BA1-45A3-B274-1E511349DB7C}"/>
              </a:ext>
            </a:extLst>
          </p:cNvPr>
          <p:cNvCxnSpPr>
            <a:stCxn id="16" idx="3"/>
            <a:endCxn id="17" idx="1"/>
          </p:cNvCxnSpPr>
          <p:nvPr/>
        </p:nvCxnSpPr>
        <p:spPr>
          <a:xfrm flipH="1">
            <a:off x="1206771" y="2597080"/>
            <a:ext cx="9271647" cy="3040608"/>
          </a:xfrm>
          <a:prstGeom prst="bentConnector5">
            <a:avLst>
              <a:gd name="adj1" fmla="val -2466"/>
              <a:gd name="adj2" fmla="val 50000"/>
              <a:gd name="adj3" fmla="val 102466"/>
            </a:avLst>
          </a:prstGeom>
          <a:ln>
            <a:tailEnd type="triangle"/>
          </a:ln>
        </p:spPr>
        <p:style>
          <a:lnRef idx="2">
            <a:schemeClr val="dk1"/>
          </a:lnRef>
          <a:fillRef idx="0">
            <a:schemeClr val="dk1"/>
          </a:fillRef>
          <a:effectRef idx="1">
            <a:schemeClr val="dk1"/>
          </a:effectRef>
          <a:fontRef idx="minor">
            <a:schemeClr val="tx1"/>
          </a:fontRef>
        </p:style>
      </p:cxnSp>
      <p:cxnSp>
        <p:nvCxnSpPr>
          <p:cNvPr id="130" name="Straight Arrow Connector 129">
            <a:extLst>
              <a:ext uri="{FF2B5EF4-FFF2-40B4-BE49-F238E27FC236}">
                <a16:creationId xmlns:a16="http://schemas.microsoft.com/office/drawing/2014/main" id="{C40748D6-48B6-40E9-B7F1-948055012532}"/>
              </a:ext>
            </a:extLst>
          </p:cNvPr>
          <p:cNvCxnSpPr>
            <a:stCxn id="17" idx="3"/>
            <a:endCxn id="19" idx="1"/>
          </p:cNvCxnSpPr>
          <p:nvPr/>
        </p:nvCxnSpPr>
        <p:spPr>
          <a:xfrm flipV="1">
            <a:off x="3646602" y="5637687"/>
            <a:ext cx="886257"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2" name="Straight Arrow Connector 131">
            <a:extLst>
              <a:ext uri="{FF2B5EF4-FFF2-40B4-BE49-F238E27FC236}">
                <a16:creationId xmlns:a16="http://schemas.microsoft.com/office/drawing/2014/main" id="{1169E3B4-D761-46CE-A95F-02CEC815155A}"/>
              </a:ext>
            </a:extLst>
          </p:cNvPr>
          <p:cNvCxnSpPr>
            <a:stCxn id="19" idx="3"/>
            <a:endCxn id="18" idx="1"/>
          </p:cNvCxnSpPr>
          <p:nvPr/>
        </p:nvCxnSpPr>
        <p:spPr>
          <a:xfrm>
            <a:off x="6972690" y="5637687"/>
            <a:ext cx="107008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DF828207F69443AE37360D77B5D3B1" ma:contentTypeVersion="4" ma:contentTypeDescription="Create a new document." ma:contentTypeScope="" ma:versionID="c66d6aefbc7434b63c29ace445aefda9">
  <xsd:schema xmlns:xsd="http://www.w3.org/2001/XMLSchema" xmlns:xs="http://www.w3.org/2001/XMLSchema" xmlns:p="http://schemas.microsoft.com/office/2006/metadata/properties" xmlns:ns3="467b226c-59f9-4cfb-8ad7-14416137e864" targetNamespace="http://schemas.microsoft.com/office/2006/metadata/properties" ma:root="true" ma:fieldsID="bae2a3c0d0b8cdabdadf0725379c8592" ns3:_="">
    <xsd:import namespace="467b226c-59f9-4cfb-8ad7-14416137e86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7b226c-59f9-4cfb-8ad7-14416137e8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1FC0BE-D30B-4CCA-A7AE-E04D19790578}">
  <ds:schemaRefs>
    <ds:schemaRef ds:uri="http://purl.org/dc/elements/1.1/"/>
    <ds:schemaRef ds:uri="http://schemas.microsoft.com/office/infopath/2007/PartnerControls"/>
    <ds:schemaRef ds:uri="http://purl.org/dc/terms/"/>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467b226c-59f9-4cfb-8ad7-14416137e864"/>
    <ds:schemaRef ds:uri="http://purl.org/dc/dcmitype/"/>
  </ds:schemaRefs>
</ds:datastoreItem>
</file>

<file path=customXml/itemProps2.xml><?xml version="1.0" encoding="utf-8"?>
<ds:datastoreItem xmlns:ds="http://schemas.openxmlformats.org/officeDocument/2006/customXml" ds:itemID="{6222860D-6686-4E51-9C07-E7D15CF705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7b226c-59f9-4cfb-8ad7-14416137e8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95C0EC-BD01-4425-920E-D6435FDD88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TotalTime>
  <Words>1919</Words>
  <Application>Microsoft Office PowerPoint</Application>
  <PresentationFormat>Widescreen</PresentationFormat>
  <Paragraphs>188</Paragraphs>
  <Slides>38</Slides>
  <Notes>17</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Noto Sans Symbols</vt:lpstr>
      <vt:lpstr>Twentieth Century</vt:lpstr>
      <vt:lpstr>Arial</vt:lpstr>
      <vt:lpstr>Book Antiqua</vt:lpstr>
      <vt:lpstr>Times New Roman</vt:lpstr>
      <vt:lpstr>Wingdings</vt:lpstr>
      <vt:lpstr>Integral</vt:lpstr>
      <vt:lpstr>OBJECT DETECTOR FOR VISUALLY IMPAIRED WITH DISTANCE CALCULATION FOR HUMANS</vt:lpstr>
      <vt:lpstr>CONTENT</vt:lpstr>
      <vt:lpstr>ABSTRACT</vt:lpstr>
      <vt:lpstr>PROBLEM STATEMENT</vt:lpstr>
      <vt:lpstr> LITERATURE SURVEY </vt:lpstr>
      <vt:lpstr>METHODOLOGY</vt:lpstr>
      <vt:lpstr>DATASET</vt:lpstr>
      <vt:lpstr>PowerPoint Presentation</vt:lpstr>
      <vt:lpstr>PROPOSED SYSTEM OR DESIGN</vt:lpstr>
      <vt:lpstr>STEPS CATEGORIZATION</vt:lpstr>
      <vt:lpstr>STEP 1 : CAPTURING INPUT</vt:lpstr>
      <vt:lpstr>STEP 2 - 4 : ALGORITHM</vt:lpstr>
      <vt:lpstr>Fast RCNN</vt:lpstr>
      <vt:lpstr>PowerPoint Presentation</vt:lpstr>
      <vt:lpstr>Fast RCNN</vt:lpstr>
      <vt:lpstr>PowerPoint Presentation</vt:lpstr>
      <vt:lpstr>YOU ONLY LOOK ONCE</vt:lpstr>
      <vt:lpstr>PowerPoint Presentation</vt:lpstr>
      <vt:lpstr>PowerPoint Presentation</vt:lpstr>
      <vt:lpstr>PowerPoint Presentation</vt:lpstr>
      <vt:lpstr>PowerPoint Presentation</vt:lpstr>
      <vt:lpstr>PowerPoint Presentation</vt:lpstr>
      <vt:lpstr>Step 5 : Distance Calculation</vt:lpstr>
      <vt:lpstr>PowerPoint Presentation</vt:lpstr>
      <vt:lpstr>PowerPoint Presentation</vt:lpstr>
      <vt:lpstr>Step 6 : a) Reading out Dynamic labels</vt:lpstr>
      <vt:lpstr>b) Raspberry Pi Integration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PAPER PUBLICATION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DETECTOR FOR VISUALLY IMPAIRED WITH DISTANCE CALCULATION FOR HUMANS</dc:title>
  <dc:creator>GOUTHAMI V</dc:creator>
  <cp:lastModifiedBy>DIXITHA K</cp:lastModifiedBy>
  <cp:revision>7</cp:revision>
  <dcterms:created xsi:type="dcterms:W3CDTF">2020-06-06T09:44:19Z</dcterms:created>
  <dcterms:modified xsi:type="dcterms:W3CDTF">2020-06-06T10:46:26Z</dcterms:modified>
</cp:coreProperties>
</file>